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0" r:id="rId1"/>
  </p:sldMasterIdLst>
  <p:notesMasterIdLst>
    <p:notesMasterId r:id="rId27"/>
  </p:notesMasterIdLst>
  <p:sldIdLst>
    <p:sldId id="279" r:id="rId2"/>
    <p:sldId id="257" r:id="rId3"/>
    <p:sldId id="258" r:id="rId4"/>
    <p:sldId id="284" r:id="rId5"/>
    <p:sldId id="262" r:id="rId6"/>
    <p:sldId id="259" r:id="rId7"/>
    <p:sldId id="268" r:id="rId8"/>
    <p:sldId id="269" r:id="rId9"/>
    <p:sldId id="270" r:id="rId10"/>
    <p:sldId id="273" r:id="rId11"/>
    <p:sldId id="272" r:id="rId12"/>
    <p:sldId id="271" r:id="rId13"/>
    <p:sldId id="276" r:id="rId14"/>
    <p:sldId id="261" r:id="rId15"/>
    <p:sldId id="260" r:id="rId16"/>
    <p:sldId id="282" r:id="rId17"/>
    <p:sldId id="280" r:id="rId18"/>
    <p:sldId id="281" r:id="rId19"/>
    <p:sldId id="264" r:id="rId20"/>
    <p:sldId id="265" r:id="rId21"/>
    <p:sldId id="263" r:id="rId22"/>
    <p:sldId id="266" r:id="rId23"/>
    <p:sldId id="285" r:id="rId24"/>
    <p:sldId id="274" r:id="rId25"/>
    <p:sldId id="27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120" autoAdjust="0"/>
  </p:normalViewPr>
  <p:slideViewPr>
    <p:cSldViewPr snapToGrid="0">
      <p:cViewPr varScale="1">
        <p:scale>
          <a:sx n="85" d="100"/>
          <a:sy n="85" d="100"/>
        </p:scale>
        <p:origin x="145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03E750-8C14-4A37-A87A-BD99C76A944A}" type="datetimeFigureOut">
              <a:rPr lang="de-CH" smtClean="0"/>
              <a:t>07.02.2020</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C17631-345B-46E8-A2B8-35844E50D9F7}" type="slidenum">
              <a:rPr lang="de-CH" smtClean="0"/>
              <a:t>‹Nr.›</a:t>
            </a:fld>
            <a:endParaRPr lang="de-CH"/>
          </a:p>
        </p:txBody>
      </p:sp>
    </p:spTree>
    <p:extLst>
      <p:ext uri="{BB962C8B-B14F-4D97-AF65-F5344CB8AC3E}">
        <p14:creationId xmlns:p14="http://schemas.microsoft.com/office/powerpoint/2010/main" val="2085569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a:t>
            </a:fld>
            <a:endParaRPr lang="de-CH"/>
          </a:p>
        </p:txBody>
      </p:sp>
    </p:spTree>
    <p:extLst>
      <p:ext uri="{BB962C8B-B14F-4D97-AF65-F5344CB8AC3E}">
        <p14:creationId xmlns:p14="http://schemas.microsoft.com/office/powerpoint/2010/main" val="1569203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Erde-Sonne Ebene wurde als 0-Ebene gewählt</a:t>
            </a:r>
          </a:p>
          <a:p>
            <a:pPr marL="171450" indent="-171450">
              <a:buFontTx/>
              <a:buChar char="-"/>
            </a:pPr>
            <a:r>
              <a:rPr lang="de-CH" dirty="0"/>
              <a:t>Orbitale Neigungswinkel sehr gering, deshalb 3D Zeichnungsebene vernachlässigt</a:t>
            </a:r>
          </a:p>
          <a:p>
            <a:pPr marL="171450" indent="-171450">
              <a:buFontTx/>
              <a:buChar char="-"/>
            </a:pPr>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10</a:t>
            </a:fld>
            <a:endParaRPr lang="de-CH"/>
          </a:p>
        </p:txBody>
      </p:sp>
    </p:spTree>
    <p:extLst>
      <p:ext uri="{BB962C8B-B14F-4D97-AF65-F5344CB8AC3E}">
        <p14:creationId xmlns:p14="http://schemas.microsoft.com/office/powerpoint/2010/main" val="3785306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Bahngeschwindigkeit des Gestirns ändert sich bei der Planetenbewegung auf der Ellipse</a:t>
            </a:r>
          </a:p>
          <a:p>
            <a:pPr marL="171450" indent="-171450">
              <a:buFontTx/>
              <a:buChar char="-"/>
            </a:pPr>
            <a:r>
              <a:rPr lang="de-CH" dirty="0"/>
              <a:t>Perihel maximale Geschwindigkeit</a:t>
            </a:r>
          </a:p>
          <a:p>
            <a:pPr marL="171450" indent="-171450">
              <a:buFontTx/>
              <a:buChar char="-"/>
            </a:pPr>
            <a:r>
              <a:rPr lang="de-CH" dirty="0"/>
              <a:t>Aphel minimale Geschwindigkeit</a:t>
            </a:r>
          </a:p>
          <a:p>
            <a:pPr marL="171450" indent="-171450">
              <a:buFontTx/>
              <a:buChar char="-"/>
            </a:pPr>
            <a:r>
              <a:rPr lang="de-CH" dirty="0"/>
              <a:t>Tiefe Abweichung bis auf Merkur</a:t>
            </a:r>
          </a:p>
          <a:p>
            <a:pPr marL="171450" indent="-171450">
              <a:buFontTx/>
              <a:buChar char="-"/>
            </a:pPr>
            <a:r>
              <a:rPr lang="de-CH" dirty="0"/>
              <a:t>Als nicht notwendig erachtet</a:t>
            </a:r>
          </a:p>
          <a:p>
            <a:pPr marL="171450" indent="-171450">
              <a:buFontTx/>
              <a:buChar char="-"/>
            </a:pPr>
            <a:r>
              <a:rPr lang="de-CH" dirty="0"/>
              <a:t>Abweichung bei Merkur recht hoch jedoch nur zu verzerrten Bilder führen</a:t>
            </a:r>
          </a:p>
          <a:p>
            <a:pPr marL="171450" indent="-171450">
              <a:buFontTx/>
              <a:buChar char="-"/>
            </a:pPr>
            <a:r>
              <a:rPr lang="de-CH" dirty="0"/>
              <a:t>Diese Auswertung mit Vorsicht zu verwenden</a:t>
            </a:r>
          </a:p>
          <a:p>
            <a:pPr marL="171450" indent="-171450">
              <a:buFontTx/>
              <a:buChar char="-"/>
            </a:pPr>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11</a:t>
            </a:fld>
            <a:endParaRPr lang="de-CH"/>
          </a:p>
        </p:txBody>
      </p:sp>
    </p:spTree>
    <p:extLst>
      <p:ext uri="{BB962C8B-B14F-4D97-AF65-F5344CB8AC3E}">
        <p14:creationId xmlns:p14="http://schemas.microsoft.com/office/powerpoint/2010/main" val="2005238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Position des Planeten auf einer elliptischen Bahn berechnen</a:t>
            </a:r>
          </a:p>
          <a:p>
            <a:pPr marL="171450" indent="-171450">
              <a:buFontTx/>
              <a:buChar char="-"/>
            </a:pPr>
            <a:r>
              <a:rPr lang="de-CH" dirty="0"/>
              <a:t>Position ergibt sich durch die beiden Winkelfunktionen Sinus und Cosinus und den beiden Ellipsenhalbachsen a und b</a:t>
            </a:r>
          </a:p>
          <a:p>
            <a:pPr marL="171450" indent="-171450">
              <a:buFontTx/>
              <a:buChar char="-"/>
            </a:pPr>
            <a:r>
              <a:rPr lang="de-CH" dirty="0"/>
              <a:t>Winkel t lässt sich durch die siderische Umlaufzeit in Tagen, welche dem Winkel 360° entspricht für jeden Tag genau berechnen</a:t>
            </a:r>
          </a:p>
          <a:p>
            <a:pPr marL="171450" indent="-171450">
              <a:buFontTx/>
              <a:buChar char="-"/>
            </a:pPr>
            <a:r>
              <a:rPr lang="de-CH" dirty="0"/>
              <a:t>Anfangsposition: Sonne, Planet 1, Planet 2 Konjunktion gewählt, bei y=0</a:t>
            </a:r>
          </a:p>
          <a:p>
            <a:pPr marL="171450" indent="-171450">
              <a:buFontTx/>
              <a:buChar char="-"/>
            </a:pPr>
            <a:r>
              <a:rPr lang="de-CH" dirty="0"/>
              <a:t>(irgendeine Ausgangsposition angenommen, wenn nicht und höhere Ordnung nur für bestimmten Zeitraum, das beweist, dass es keine höhere Ordnung gibt)</a:t>
            </a:r>
          </a:p>
        </p:txBody>
      </p:sp>
      <p:sp>
        <p:nvSpPr>
          <p:cNvPr id="4" name="Foliennummernplatzhalter 3"/>
          <p:cNvSpPr>
            <a:spLocks noGrp="1"/>
          </p:cNvSpPr>
          <p:nvPr>
            <p:ph type="sldNum" sz="quarter" idx="5"/>
          </p:nvPr>
        </p:nvSpPr>
        <p:spPr/>
        <p:txBody>
          <a:bodyPr/>
          <a:lstStyle/>
          <a:p>
            <a:fld id="{CDC17631-345B-46E8-A2B8-35844E50D9F7}" type="slidenum">
              <a:rPr lang="de-CH" smtClean="0"/>
              <a:t>12</a:t>
            </a:fld>
            <a:endParaRPr lang="de-CH"/>
          </a:p>
        </p:txBody>
      </p:sp>
    </p:spTree>
    <p:extLst>
      <p:ext uri="{BB962C8B-B14F-4D97-AF65-F5344CB8AC3E}">
        <p14:creationId xmlns:p14="http://schemas.microsoft.com/office/powerpoint/2010/main" val="176591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Planetenmittelpunktpositionen werden durch eine Linie verbunden</a:t>
            </a:r>
          </a:p>
          <a:p>
            <a:pPr marL="171450" indent="-171450">
              <a:buFontTx/>
              <a:buChar char="-"/>
            </a:pPr>
            <a:r>
              <a:rPr lang="de-CH" dirty="0"/>
              <a:t>Regelmässige Abstände (z.B. Erde-Venus: 3 Tage)</a:t>
            </a:r>
          </a:p>
          <a:p>
            <a:pPr marL="171450" indent="-171450">
              <a:buFontTx/>
              <a:buChar char="-"/>
            </a:pPr>
            <a:r>
              <a:rPr lang="de-CH" dirty="0"/>
              <a:t>Bestimmter Zeitraum (z.B. Erde-Venus: 8 Jahre)</a:t>
            </a:r>
          </a:p>
        </p:txBody>
      </p:sp>
      <p:sp>
        <p:nvSpPr>
          <p:cNvPr id="4" name="Foliennummernplatzhalter 3"/>
          <p:cNvSpPr>
            <a:spLocks noGrp="1"/>
          </p:cNvSpPr>
          <p:nvPr>
            <p:ph type="sldNum" sz="quarter" idx="5"/>
          </p:nvPr>
        </p:nvSpPr>
        <p:spPr/>
        <p:txBody>
          <a:bodyPr/>
          <a:lstStyle/>
          <a:p>
            <a:fld id="{CDC17631-345B-46E8-A2B8-35844E50D9F7}" type="slidenum">
              <a:rPr lang="de-CH" smtClean="0"/>
              <a:t>13</a:t>
            </a:fld>
            <a:endParaRPr lang="de-CH"/>
          </a:p>
        </p:txBody>
      </p:sp>
    </p:spTree>
    <p:extLst>
      <p:ext uri="{BB962C8B-B14F-4D97-AF65-F5344CB8AC3E}">
        <p14:creationId xmlns:p14="http://schemas.microsoft.com/office/powerpoint/2010/main" val="2939431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Nach Starten des Programms, alle Comboboxen, Checkboxen und Radio-Buttons ausgewählt</a:t>
            </a:r>
          </a:p>
          <a:p>
            <a:pPr marL="171450" indent="-171450">
              <a:buFontTx/>
              <a:buChar char="-"/>
            </a:pPr>
            <a:r>
              <a:rPr lang="de-CH" dirty="0"/>
              <a:t>Nachdem «Ok» gedrückt wurde: Datenermittlung</a:t>
            </a:r>
            <a:r>
              <a:rPr lang="de-CH" sz="1200" kern="1200" dirty="0">
                <a:solidFill>
                  <a:schemeClr val="tx1"/>
                </a:solidFill>
                <a:effectLst/>
                <a:latin typeface="+mn-lt"/>
                <a:ea typeface="+mn-ea"/>
                <a:cs typeface="+mn-cs"/>
              </a:rPr>
              <a:t>, usw. Methode</a:t>
            </a:r>
            <a:endParaRPr lang="de-CH" dirty="0"/>
          </a:p>
          <a:p>
            <a:pPr marL="171450" indent="-171450">
              <a:buFontTx/>
              <a:buChar char="-"/>
            </a:pPr>
            <a:r>
              <a:rPr lang="de-CH" dirty="0"/>
              <a:t>(Planetenbahnpositionen und Verbindungslinie werden berechnet</a:t>
            </a:r>
          </a:p>
          <a:p>
            <a:pPr marL="171450" indent="-171450">
              <a:buFontTx/>
              <a:buChar char="-"/>
            </a:pPr>
            <a:r>
              <a:rPr lang="de-CH" dirty="0"/>
              <a:t>Ausgabe der Gestirnmittelpunktverbindungslinie, bzw. des Mittelpunkt, kann als Ausdruck weiterverwendet werden)</a:t>
            </a:r>
          </a:p>
          <a:p>
            <a:pPr marL="171450" indent="-171450">
              <a:buFontTx/>
              <a:buChar char="-"/>
            </a:pPr>
            <a:r>
              <a:rPr lang="de-CH" dirty="0"/>
              <a:t>Genaue Programmbeschreibung in der Maturaarbeit zu finden</a:t>
            </a:r>
          </a:p>
          <a:p>
            <a:pPr marL="171450" indent="-171450">
              <a:buFontTx/>
              <a:buChar char="-"/>
            </a:pPr>
            <a:r>
              <a:rPr lang="de-CH" dirty="0"/>
              <a:t>Programm STARTEN</a:t>
            </a:r>
          </a:p>
          <a:p>
            <a:pPr marL="171450" indent="-171450">
              <a:buFontTx/>
              <a:buChar char="-"/>
            </a:pPr>
            <a:endParaRPr lang="de-CH" dirty="0"/>
          </a:p>
          <a:p>
            <a:pPr marL="171450" indent="-171450">
              <a:buFontTx/>
              <a:buChar char="-"/>
            </a:pPr>
            <a:r>
              <a:rPr lang="de-CH" dirty="0"/>
              <a:t>Andere Combis: SP Jupiter-Saturn oder SP Saturn-Uranus</a:t>
            </a:r>
          </a:p>
        </p:txBody>
      </p:sp>
      <p:sp>
        <p:nvSpPr>
          <p:cNvPr id="4" name="Foliennummernplatzhalter 3"/>
          <p:cNvSpPr>
            <a:spLocks noGrp="1"/>
          </p:cNvSpPr>
          <p:nvPr>
            <p:ph type="sldNum" sz="quarter" idx="5"/>
          </p:nvPr>
        </p:nvSpPr>
        <p:spPr/>
        <p:txBody>
          <a:bodyPr/>
          <a:lstStyle/>
          <a:p>
            <a:fld id="{CDC17631-345B-46E8-A2B8-35844E50D9F7}" type="slidenum">
              <a:rPr lang="de-CH" smtClean="0"/>
              <a:t>14</a:t>
            </a:fld>
            <a:endParaRPr lang="de-CH"/>
          </a:p>
        </p:txBody>
      </p:sp>
    </p:spTree>
    <p:extLst>
      <p:ext uri="{BB962C8B-B14F-4D97-AF65-F5344CB8AC3E}">
        <p14:creationId xmlns:p14="http://schemas.microsoft.com/office/powerpoint/2010/main" val="330084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15</a:t>
            </a:fld>
            <a:endParaRPr lang="de-CH"/>
          </a:p>
        </p:txBody>
      </p:sp>
    </p:spTree>
    <p:extLst>
      <p:ext uri="{BB962C8B-B14F-4D97-AF65-F5344CB8AC3E}">
        <p14:creationId xmlns:p14="http://schemas.microsoft.com/office/powerpoint/2010/main" val="3660360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16</a:t>
            </a:fld>
            <a:endParaRPr lang="de-CH"/>
          </a:p>
        </p:txBody>
      </p:sp>
    </p:spTree>
    <p:extLst>
      <p:ext uri="{BB962C8B-B14F-4D97-AF65-F5344CB8AC3E}">
        <p14:creationId xmlns:p14="http://schemas.microsoft.com/office/powerpoint/2010/main" val="576373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17</a:t>
            </a:fld>
            <a:endParaRPr lang="de-CH"/>
          </a:p>
        </p:txBody>
      </p:sp>
    </p:spTree>
    <p:extLst>
      <p:ext uri="{BB962C8B-B14F-4D97-AF65-F5344CB8AC3E}">
        <p14:creationId xmlns:p14="http://schemas.microsoft.com/office/powerpoint/2010/main" val="2857448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18</a:t>
            </a:fld>
            <a:endParaRPr lang="de-CH"/>
          </a:p>
        </p:txBody>
      </p:sp>
    </p:spTree>
    <p:extLst>
      <p:ext uri="{BB962C8B-B14F-4D97-AF65-F5344CB8AC3E}">
        <p14:creationId xmlns:p14="http://schemas.microsoft.com/office/powerpoint/2010/main" val="193824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a:t>- Winkelversatz</a:t>
            </a:r>
          </a:p>
        </p:txBody>
      </p:sp>
      <p:sp>
        <p:nvSpPr>
          <p:cNvPr id="4" name="Foliennummernplatzhalter 3"/>
          <p:cNvSpPr>
            <a:spLocks noGrp="1"/>
          </p:cNvSpPr>
          <p:nvPr>
            <p:ph type="sldNum" sz="quarter" idx="5"/>
          </p:nvPr>
        </p:nvSpPr>
        <p:spPr/>
        <p:txBody>
          <a:bodyPr/>
          <a:lstStyle/>
          <a:p>
            <a:fld id="{CDC17631-345B-46E8-A2B8-35844E50D9F7}" type="slidenum">
              <a:rPr lang="de-CH" smtClean="0"/>
              <a:t>19</a:t>
            </a:fld>
            <a:endParaRPr lang="de-CH"/>
          </a:p>
        </p:txBody>
      </p:sp>
    </p:spTree>
    <p:extLst>
      <p:ext uri="{BB962C8B-B14F-4D97-AF65-F5344CB8AC3E}">
        <p14:creationId xmlns:p14="http://schemas.microsoft.com/office/powerpoint/2010/main" val="347737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a:t>
            </a:fld>
            <a:endParaRPr lang="de-CH"/>
          </a:p>
        </p:txBody>
      </p:sp>
    </p:spTree>
    <p:extLst>
      <p:ext uri="{BB962C8B-B14F-4D97-AF65-F5344CB8AC3E}">
        <p14:creationId xmlns:p14="http://schemas.microsoft.com/office/powerpoint/2010/main" val="21890683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21</a:t>
            </a:fld>
            <a:endParaRPr lang="de-CH"/>
          </a:p>
        </p:txBody>
      </p:sp>
    </p:spTree>
    <p:extLst>
      <p:ext uri="{BB962C8B-B14F-4D97-AF65-F5344CB8AC3E}">
        <p14:creationId xmlns:p14="http://schemas.microsoft.com/office/powerpoint/2010/main" val="1239847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22</a:t>
            </a:fld>
            <a:endParaRPr lang="de-CH"/>
          </a:p>
        </p:txBody>
      </p:sp>
    </p:spTree>
    <p:extLst>
      <p:ext uri="{BB962C8B-B14F-4D97-AF65-F5344CB8AC3E}">
        <p14:creationId xmlns:p14="http://schemas.microsoft.com/office/powerpoint/2010/main" val="1003983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23</a:t>
            </a:fld>
            <a:endParaRPr lang="de-CH"/>
          </a:p>
        </p:txBody>
      </p:sp>
    </p:spTree>
    <p:extLst>
      <p:ext uri="{BB962C8B-B14F-4D97-AF65-F5344CB8AC3E}">
        <p14:creationId xmlns:p14="http://schemas.microsoft.com/office/powerpoint/2010/main" val="166609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24</a:t>
            </a:fld>
            <a:endParaRPr lang="de-CH"/>
          </a:p>
        </p:txBody>
      </p:sp>
    </p:spTree>
    <p:extLst>
      <p:ext uri="{BB962C8B-B14F-4D97-AF65-F5344CB8AC3E}">
        <p14:creationId xmlns:p14="http://schemas.microsoft.com/office/powerpoint/2010/main" val="3364544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25</a:t>
            </a:fld>
            <a:endParaRPr lang="de-CH"/>
          </a:p>
        </p:txBody>
      </p:sp>
    </p:spTree>
    <p:extLst>
      <p:ext uri="{BB962C8B-B14F-4D97-AF65-F5344CB8AC3E}">
        <p14:creationId xmlns:p14="http://schemas.microsoft.com/office/powerpoint/2010/main" val="367885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Vor 1 Jahr in YouTube gesehen</a:t>
            </a:r>
          </a:p>
          <a:p>
            <a:pPr marL="171450" indent="-171450">
              <a:buFontTx/>
              <a:buChar char="-"/>
            </a:pPr>
            <a:r>
              <a:rPr lang="de-CH" dirty="0"/>
              <a:t>«</a:t>
            </a:r>
            <a:r>
              <a:rPr lang="de-CH" dirty="0" err="1"/>
              <a:t>Harmonice</a:t>
            </a:r>
            <a:r>
              <a:rPr lang="de-CH" dirty="0"/>
              <a:t> Mundi», Johannes Kepler</a:t>
            </a:r>
          </a:p>
          <a:p>
            <a:pPr marL="171450" indent="-171450">
              <a:buFontTx/>
              <a:buChar char="-"/>
            </a:pPr>
            <a:r>
              <a:rPr lang="de-CH" dirty="0"/>
              <a:t>Darin vertritt Kepler Meinung Gott Welt nach harmonischen Prinzipien erschaffen</a:t>
            </a:r>
          </a:p>
        </p:txBody>
      </p:sp>
      <p:sp>
        <p:nvSpPr>
          <p:cNvPr id="4" name="Foliennummernplatzhalter 3"/>
          <p:cNvSpPr>
            <a:spLocks noGrp="1"/>
          </p:cNvSpPr>
          <p:nvPr>
            <p:ph type="sldNum" sz="quarter" idx="5"/>
          </p:nvPr>
        </p:nvSpPr>
        <p:spPr/>
        <p:txBody>
          <a:bodyPr/>
          <a:lstStyle/>
          <a:p>
            <a:fld id="{CDC17631-345B-46E8-A2B8-35844E50D9F7}" type="slidenum">
              <a:rPr lang="de-CH" smtClean="0"/>
              <a:t>3</a:t>
            </a:fld>
            <a:endParaRPr lang="de-CH"/>
          </a:p>
        </p:txBody>
      </p:sp>
    </p:spTree>
    <p:extLst>
      <p:ext uri="{BB962C8B-B14F-4D97-AF65-F5344CB8AC3E}">
        <p14:creationId xmlns:p14="http://schemas.microsoft.com/office/powerpoint/2010/main" val="2842578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Sicherzustellen, keine Falschinformation</a:t>
            </a:r>
          </a:p>
          <a:p>
            <a:pPr marL="171450" indent="-171450">
              <a:buFontTx/>
              <a:buChar char="-"/>
            </a:pPr>
            <a:r>
              <a:rPr lang="de-CH" dirty="0"/>
              <a:t>Erde-Venus Blume nachgestellt</a:t>
            </a:r>
          </a:p>
          <a:p>
            <a:pPr marL="171450" indent="-171450">
              <a:buFontTx/>
              <a:buChar char="-"/>
            </a:pPr>
            <a:r>
              <a:rPr lang="de-CH" dirty="0"/>
              <a:t>Leitfrage: Zufall oder höhere Ordnung?</a:t>
            </a:r>
          </a:p>
          <a:p>
            <a:pPr marL="171450" indent="-171450">
              <a:buFontTx/>
              <a:buChar char="-"/>
            </a:pPr>
            <a:r>
              <a:rPr lang="de-CH" dirty="0"/>
              <a:t>Weitere Planetenpaarkombinationen erstellt werden</a:t>
            </a:r>
          </a:p>
          <a:p>
            <a:pPr marL="171450" indent="-171450">
              <a:buFontTx/>
              <a:buChar char="-"/>
            </a:pPr>
            <a:r>
              <a:rPr lang="de-CH" dirty="0"/>
              <a:t>Wenn höhere Ordnung: ebenfalls harmonische Muster und eine Beziehung herleiten</a:t>
            </a:r>
          </a:p>
        </p:txBody>
      </p:sp>
      <p:sp>
        <p:nvSpPr>
          <p:cNvPr id="4" name="Foliennummernplatzhalter 3"/>
          <p:cNvSpPr>
            <a:spLocks noGrp="1"/>
          </p:cNvSpPr>
          <p:nvPr>
            <p:ph type="sldNum" sz="quarter" idx="5"/>
          </p:nvPr>
        </p:nvSpPr>
        <p:spPr/>
        <p:txBody>
          <a:bodyPr/>
          <a:lstStyle/>
          <a:p>
            <a:fld id="{CDC17631-345B-46E8-A2B8-35844E50D9F7}" type="slidenum">
              <a:rPr lang="de-CH" smtClean="0"/>
              <a:t>4</a:t>
            </a:fld>
            <a:endParaRPr lang="de-CH"/>
          </a:p>
        </p:txBody>
      </p:sp>
    </p:spTree>
    <p:extLst>
      <p:ext uri="{BB962C8B-B14F-4D97-AF65-F5344CB8AC3E}">
        <p14:creationId xmlns:p14="http://schemas.microsoft.com/office/powerpoint/2010/main" val="48104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4 terrestrischen Planeten, 4 Gasplaneten, Asteroiden Gürtel</a:t>
            </a:r>
          </a:p>
          <a:p>
            <a:pPr marL="171450" indent="-171450">
              <a:buFontTx/>
              <a:buChar char="-"/>
            </a:pPr>
            <a:r>
              <a:rPr lang="de-CH" dirty="0"/>
              <a:t>Elliptische Bahnen</a:t>
            </a:r>
          </a:p>
          <a:p>
            <a:pPr marL="171450" indent="-171450">
              <a:buFontTx/>
              <a:buChar char="-"/>
            </a:pPr>
            <a:r>
              <a:rPr lang="de-CH" dirty="0"/>
              <a:t>Verschieden weit von der Sonne entfernt, verschiedene Geschwindigkeiten</a:t>
            </a:r>
          </a:p>
          <a:p>
            <a:pPr marL="0" indent="0">
              <a:buFontTx/>
              <a:buNone/>
            </a:pPr>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5</a:t>
            </a:fld>
            <a:endParaRPr lang="de-CH"/>
          </a:p>
        </p:txBody>
      </p:sp>
    </p:spTree>
    <p:extLst>
      <p:ext uri="{BB962C8B-B14F-4D97-AF65-F5344CB8AC3E}">
        <p14:creationId xmlns:p14="http://schemas.microsoft.com/office/powerpoint/2010/main" val="3396719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1. Keplersche Gesetz:</a:t>
            </a:r>
          </a:p>
          <a:p>
            <a:pPr marL="628650" lvl="1" indent="-171450">
              <a:buFontTx/>
              <a:buChar char="-"/>
            </a:pPr>
            <a:r>
              <a:rPr lang="de-CH" dirty="0"/>
              <a:t>Planeten bewegen sich auf elliptischen Bahnen</a:t>
            </a:r>
          </a:p>
          <a:p>
            <a:pPr marL="628650" lvl="1" indent="-171450">
              <a:buFontTx/>
              <a:buChar char="-"/>
            </a:pPr>
            <a:r>
              <a:rPr lang="de-CH" dirty="0"/>
              <a:t>In Brennpunkten ist die Sonne</a:t>
            </a:r>
          </a:p>
          <a:p>
            <a:pPr marL="171450" indent="-171450">
              <a:buFontTx/>
              <a:buChar char="-"/>
            </a:pPr>
            <a:r>
              <a:rPr lang="de-CH" dirty="0"/>
              <a:t>2. Keplersche Gesetz:</a:t>
            </a:r>
          </a:p>
          <a:p>
            <a:pPr marL="628650" lvl="1" indent="-171450">
              <a:buFontTx/>
              <a:buChar char="-"/>
            </a:pPr>
            <a:r>
              <a:rPr lang="de-CH" dirty="0"/>
              <a:t>Vektorfläche Sonne-Planet überstreicht in gleichen Zeiteinheiten dieselbe Fläche</a:t>
            </a:r>
          </a:p>
          <a:p>
            <a:pPr marL="628650" lvl="1" indent="-171450">
              <a:buFontTx/>
              <a:buChar char="-"/>
            </a:pPr>
            <a:r>
              <a:rPr lang="de-CH" dirty="0"/>
              <a:t>(Planet im Perihel (Sonnennähe) schneller bewegt und somit grösseren Weg zurücklegt als wenn im Aphel (Sonnenferne))</a:t>
            </a:r>
          </a:p>
          <a:p>
            <a:pPr marL="628650" lvl="1" indent="-171450">
              <a:buFontTx/>
              <a:buChar char="-"/>
            </a:pPr>
            <a:r>
              <a:rPr lang="de-CH" dirty="0"/>
              <a:t>Unabhängig von der Position des Planeten</a:t>
            </a:r>
          </a:p>
          <a:p>
            <a:pPr marL="171450" indent="-171450">
              <a:buFontTx/>
              <a:buChar char="-"/>
            </a:pPr>
            <a:r>
              <a:rPr lang="de-CH" dirty="0"/>
              <a:t>3. Keplersche Gesetz:</a:t>
            </a:r>
          </a:p>
          <a:p>
            <a:pPr marL="628650" lvl="1" indent="-171450">
              <a:buFontTx/>
              <a:buChar char="-"/>
            </a:pPr>
            <a:r>
              <a:rPr lang="de-CH" dirty="0"/>
              <a:t>1619 in «</a:t>
            </a:r>
            <a:r>
              <a:rPr lang="de-CH" dirty="0" err="1"/>
              <a:t>Harmonice</a:t>
            </a:r>
            <a:r>
              <a:rPr lang="de-CH" dirty="0"/>
              <a:t> </a:t>
            </a:r>
            <a:r>
              <a:rPr lang="de-CH" dirty="0" err="1"/>
              <a:t>mundi</a:t>
            </a:r>
            <a:r>
              <a:rPr lang="de-CH" dirty="0"/>
              <a:t>» erstmal die Gesetzmässigkeit publizierte</a:t>
            </a:r>
          </a:p>
          <a:p>
            <a:pPr marL="628650" lvl="1" indent="-171450">
              <a:buFontTx/>
              <a:buChar char="-"/>
            </a:pPr>
            <a:r>
              <a:rPr lang="de-CH" dirty="0"/>
              <a:t>Quadrate der Planetenumlaufzeiten verhalten sich wie die dritte Potenz der jeweiligen grossen Halbachsen a der entsprechenden Ellipsenbahn</a:t>
            </a:r>
          </a:p>
          <a:p>
            <a:pPr marL="628650" lvl="1" indent="-171450">
              <a:buFontTx/>
              <a:buChar char="-"/>
            </a:pPr>
            <a:r>
              <a:rPr lang="de-CH" dirty="0"/>
              <a:t>Kepler aufgrund dieser Beobachtung festgestellt: Für alle Planeten der Wert C (Keplerkonstante) identisch ist</a:t>
            </a:r>
          </a:p>
          <a:p>
            <a:pPr marL="457200" lvl="1" indent="0">
              <a:buFontTx/>
              <a:buNone/>
            </a:pPr>
            <a:endParaRPr lang="de-CH" dirty="0"/>
          </a:p>
          <a:p>
            <a:pPr marL="457200" lvl="1" indent="0">
              <a:buFontTx/>
              <a:buNone/>
            </a:pPr>
            <a:endParaRPr lang="de-CH" dirty="0"/>
          </a:p>
          <a:p>
            <a:pPr marL="457200" lvl="1" indent="0">
              <a:buFontTx/>
              <a:buNone/>
            </a:pPr>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6</a:t>
            </a:fld>
            <a:endParaRPr lang="de-CH"/>
          </a:p>
        </p:txBody>
      </p:sp>
    </p:spTree>
    <p:extLst>
      <p:ext uri="{BB962C8B-B14F-4D97-AF65-F5344CB8AC3E}">
        <p14:creationId xmlns:p14="http://schemas.microsoft.com/office/powerpoint/2010/main" val="39256203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CH" dirty="0"/>
          </a:p>
        </p:txBody>
      </p:sp>
      <p:sp>
        <p:nvSpPr>
          <p:cNvPr id="4" name="Foliennummernplatzhalter 3"/>
          <p:cNvSpPr>
            <a:spLocks noGrp="1"/>
          </p:cNvSpPr>
          <p:nvPr>
            <p:ph type="sldNum" sz="quarter" idx="5"/>
          </p:nvPr>
        </p:nvSpPr>
        <p:spPr/>
        <p:txBody>
          <a:bodyPr/>
          <a:lstStyle/>
          <a:p>
            <a:fld id="{CDC17631-345B-46E8-A2B8-35844E50D9F7}" type="slidenum">
              <a:rPr lang="de-CH" smtClean="0"/>
              <a:t>7</a:t>
            </a:fld>
            <a:endParaRPr lang="de-CH"/>
          </a:p>
        </p:txBody>
      </p:sp>
    </p:spTree>
    <p:extLst>
      <p:ext uri="{BB962C8B-B14F-4D97-AF65-F5344CB8AC3E}">
        <p14:creationId xmlns:p14="http://schemas.microsoft.com/office/powerpoint/2010/main" val="3575149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 die eines französischen Institutes VSOP oder NASA Daten</a:t>
            </a:r>
          </a:p>
          <a:p>
            <a:r>
              <a:rPr lang="de-CH" dirty="0"/>
              <a:t>- Französische Daten ungeeignet, weil diese Rohdaten zuerst in verwendbare Form gebracht werden müssen</a:t>
            </a:r>
          </a:p>
          <a:p>
            <a:pPr marL="0" indent="0">
              <a:buFontTx/>
              <a:buNone/>
            </a:pPr>
            <a:r>
              <a:rPr lang="de-CH" dirty="0"/>
              <a:t>- Weiss hinterlegt Daten übernommen von der offiziellen NASA Website</a:t>
            </a:r>
          </a:p>
          <a:p>
            <a:pPr marL="0" indent="0">
              <a:buFontTx/>
              <a:buNone/>
            </a:pPr>
            <a:r>
              <a:rPr lang="de-CH" dirty="0"/>
              <a:t>- Grün hinterlegt mittels Formel ausgerechnet aus Ellipsenmathematik</a:t>
            </a:r>
          </a:p>
          <a:p>
            <a:pPr marL="0" indent="0">
              <a:buFontTx/>
              <a:buNone/>
            </a:pPr>
            <a:r>
              <a:rPr lang="de-CH" dirty="0"/>
              <a:t>- Formel: a = grosse Ellipsenseite, e = numerische Exzentrizität</a:t>
            </a:r>
          </a:p>
        </p:txBody>
      </p:sp>
      <p:sp>
        <p:nvSpPr>
          <p:cNvPr id="4" name="Foliennummernplatzhalter 3"/>
          <p:cNvSpPr>
            <a:spLocks noGrp="1"/>
          </p:cNvSpPr>
          <p:nvPr>
            <p:ph type="sldNum" sz="quarter" idx="5"/>
          </p:nvPr>
        </p:nvSpPr>
        <p:spPr/>
        <p:txBody>
          <a:bodyPr/>
          <a:lstStyle/>
          <a:p>
            <a:fld id="{CDC17631-345B-46E8-A2B8-35844E50D9F7}" type="slidenum">
              <a:rPr lang="de-CH" smtClean="0"/>
              <a:t>8</a:t>
            </a:fld>
            <a:endParaRPr lang="de-CH"/>
          </a:p>
        </p:txBody>
      </p:sp>
    </p:spTree>
    <p:extLst>
      <p:ext uri="{BB962C8B-B14F-4D97-AF65-F5344CB8AC3E}">
        <p14:creationId xmlns:p14="http://schemas.microsoft.com/office/powerpoint/2010/main" val="156071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CH" dirty="0"/>
              <a:t>Wie die Projektionseben gewählt werden soll</a:t>
            </a:r>
          </a:p>
          <a:p>
            <a:pPr marL="171450" indent="-171450">
              <a:buFontTx/>
              <a:buChar char="-"/>
            </a:pPr>
            <a:r>
              <a:rPr lang="de-CH" dirty="0"/>
              <a:t>Ziemlich realitätstreue Abbildung</a:t>
            </a:r>
          </a:p>
          <a:p>
            <a:pPr marL="171450" indent="-171450">
              <a:buFontTx/>
              <a:buChar char="-"/>
            </a:pPr>
            <a:r>
              <a:rPr lang="de-CH" dirty="0"/>
              <a:t>X, Y-Koordinaten auf Relative Position auf der Ebene und nicht absolute Position im Raum</a:t>
            </a:r>
          </a:p>
        </p:txBody>
      </p:sp>
      <p:sp>
        <p:nvSpPr>
          <p:cNvPr id="4" name="Foliennummernplatzhalter 3"/>
          <p:cNvSpPr>
            <a:spLocks noGrp="1"/>
          </p:cNvSpPr>
          <p:nvPr>
            <p:ph type="sldNum" sz="quarter" idx="5"/>
          </p:nvPr>
        </p:nvSpPr>
        <p:spPr/>
        <p:txBody>
          <a:bodyPr/>
          <a:lstStyle/>
          <a:p>
            <a:fld id="{CDC17631-345B-46E8-A2B8-35844E50D9F7}" type="slidenum">
              <a:rPr lang="de-CH" smtClean="0"/>
              <a:t>9</a:t>
            </a:fld>
            <a:endParaRPr lang="de-CH"/>
          </a:p>
        </p:txBody>
      </p:sp>
    </p:spTree>
    <p:extLst>
      <p:ext uri="{BB962C8B-B14F-4D97-AF65-F5344CB8AC3E}">
        <p14:creationId xmlns:p14="http://schemas.microsoft.com/office/powerpoint/2010/main" val="14446940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65254708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76962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84118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586917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de-DE"/>
              <a:t>Mastertitelformat bearbeiten</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16180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047194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98532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‹Nr.›</a:t>
            </a:fld>
            <a:endParaRPr lang="en-US" dirty="0"/>
          </a:p>
        </p:txBody>
      </p:sp>
      <p:sp>
        <p:nvSpPr>
          <p:cNvPr id="8" name="Title 1"/>
          <p:cNvSpPr>
            <a:spLocks noGrp="1"/>
          </p:cNvSpPr>
          <p:nvPr>
            <p:ph type="title"/>
          </p:nvPr>
        </p:nvSpPr>
        <p:spPr>
          <a:xfrm>
            <a:off x="685801" y="609600"/>
            <a:ext cx="10131425" cy="1456267"/>
          </a:xfrm>
        </p:spPr>
        <p:txBody>
          <a:bodyPr/>
          <a:lstStyle/>
          <a:p>
            <a:r>
              <a:rPr lang="de-DE"/>
              <a:t>Mastertitelformat bearbeiten</a:t>
            </a:r>
            <a:endParaRPr lang="en-US" dirty="0"/>
          </a:p>
        </p:txBody>
      </p:sp>
    </p:spTree>
    <p:extLst>
      <p:ext uri="{BB962C8B-B14F-4D97-AF65-F5344CB8AC3E}">
        <p14:creationId xmlns:p14="http://schemas.microsoft.com/office/powerpoint/2010/main" val="5392224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143529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164968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de-DE"/>
              <a:t>Mastertitelformat bearbeiten</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444474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‹Nr.›</a:t>
            </a:fld>
            <a:endParaRPr lang="en-US" dirty="0"/>
          </a:p>
        </p:txBody>
      </p:sp>
    </p:spTree>
    <p:extLst>
      <p:ext uri="{BB962C8B-B14F-4D97-AF65-F5344CB8AC3E}">
        <p14:creationId xmlns:p14="http://schemas.microsoft.com/office/powerpoint/2010/main" val="3154378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01345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353788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642340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42A54C80-263E-416B-A8E0-580EDEADCBDC}" type="datetimeFigureOut">
              <a:rPr lang="en-US" smtClean="0"/>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‹Nr.›</a:t>
            </a:fld>
            <a:endParaRPr lang="en-US" dirty="0"/>
          </a:p>
        </p:txBody>
      </p:sp>
    </p:spTree>
    <p:extLst>
      <p:ext uri="{BB962C8B-B14F-4D97-AF65-F5344CB8AC3E}">
        <p14:creationId xmlns:p14="http://schemas.microsoft.com/office/powerpoint/2010/main" val="2258568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smtClean="0"/>
              <a:pPr/>
              <a:t>2/7/2020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2409280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2/7/2020</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‹Nr.›</a:t>
            </a:fld>
            <a:endParaRPr lang="en-US" dirty="0"/>
          </a:p>
        </p:txBody>
      </p:sp>
    </p:spTree>
    <p:extLst>
      <p:ext uri="{BB962C8B-B14F-4D97-AF65-F5344CB8AC3E}">
        <p14:creationId xmlns:p14="http://schemas.microsoft.com/office/powerpoint/2010/main" val="3249859582"/>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r_DYZWpp95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nssdc.gsfc.nasa.gov/planetary/factshee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heskylive.com/3dsolarsyste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C946AC-2072-4946-A2B8-39F09D094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A748C8C8-F348-4D00-852A-26DD9EBCC24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50555"/>
          <a:stretch/>
        </p:blipFill>
        <p:spPr>
          <a:xfrm>
            <a:off x="0" y="0"/>
            <a:ext cx="6026763" cy="6856214"/>
          </a:xfrm>
          <a:prstGeom prst="rect">
            <a:avLst/>
          </a:prstGeom>
        </p:spPr>
      </p:pic>
      <p:sp>
        <p:nvSpPr>
          <p:cNvPr id="2" name="Titel 1">
            <a:extLst>
              <a:ext uri="{FF2B5EF4-FFF2-40B4-BE49-F238E27FC236}">
                <a16:creationId xmlns:a16="http://schemas.microsoft.com/office/drawing/2014/main" id="{F4B44294-AACE-4E04-97AF-A354B582036E}"/>
              </a:ext>
            </a:extLst>
          </p:cNvPr>
          <p:cNvSpPr>
            <a:spLocks noGrp="1"/>
          </p:cNvSpPr>
          <p:nvPr>
            <p:ph type="ctrTitle"/>
          </p:nvPr>
        </p:nvSpPr>
        <p:spPr>
          <a:xfrm>
            <a:off x="395111" y="2032000"/>
            <a:ext cx="4605557" cy="2819398"/>
          </a:xfrm>
        </p:spPr>
        <p:txBody>
          <a:bodyPr>
            <a:normAutofit/>
          </a:bodyPr>
          <a:lstStyle/>
          <a:p>
            <a:r>
              <a:rPr lang="de-CH" sz="4000" b="1" dirty="0">
                <a:solidFill>
                  <a:srgbClr val="FFFFFF"/>
                </a:solidFill>
              </a:rPr>
              <a:t>Keplers Sphärengeometrie</a:t>
            </a:r>
          </a:p>
        </p:txBody>
      </p:sp>
      <p:sp>
        <p:nvSpPr>
          <p:cNvPr id="3" name="Untertitel 2">
            <a:extLst>
              <a:ext uri="{FF2B5EF4-FFF2-40B4-BE49-F238E27FC236}">
                <a16:creationId xmlns:a16="http://schemas.microsoft.com/office/drawing/2014/main" id="{B4080109-9BD1-45FC-9713-E19349851AAA}"/>
              </a:ext>
            </a:extLst>
          </p:cNvPr>
          <p:cNvSpPr>
            <a:spLocks noGrp="1"/>
          </p:cNvSpPr>
          <p:nvPr>
            <p:ph type="subTitle" idx="1"/>
          </p:nvPr>
        </p:nvSpPr>
        <p:spPr>
          <a:xfrm>
            <a:off x="486876" y="4851399"/>
            <a:ext cx="4513792" cy="914401"/>
          </a:xfrm>
        </p:spPr>
        <p:txBody>
          <a:bodyPr>
            <a:normAutofit/>
          </a:bodyPr>
          <a:lstStyle/>
          <a:p>
            <a:r>
              <a:rPr lang="de-CH" dirty="0">
                <a:solidFill>
                  <a:schemeClr val="accent1">
                    <a:lumMod val="60000"/>
                    <a:lumOff val="40000"/>
                  </a:schemeClr>
                </a:solidFill>
              </a:rPr>
              <a:t>Zufall oder steckt dahinter eine höhere Ordnung?</a:t>
            </a:r>
          </a:p>
        </p:txBody>
      </p:sp>
      <p:sp useBgFill="1">
        <p:nvSpPr>
          <p:cNvPr id="14" name="Freeform 5">
            <a:extLst>
              <a:ext uri="{FF2B5EF4-FFF2-40B4-BE49-F238E27FC236}">
                <a16:creationId xmlns:a16="http://schemas.microsoft.com/office/drawing/2014/main" id="{559FD8B5-8CC4-4CFE-BD2A-1216B1F2C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9ECF13F4-3D2A-4F2E-9BBD-3038670D2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19660E16-DCC0-4B6C-8E84-4C29258005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29130F79-611E-4458-B53E-36A257217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A78691-46E9-469A-921B-9D16933EE1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4AA196-3090-4283-ADF0-893F810858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D33794-9D71-4B08-AE11-8B589EFBA2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AFBF0E-867E-4181-93DF-9A13F334B0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EA8258-0459-4037-BABC-B1A0A5D705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8BB355F-363A-4046-90AF-3DDB7AA184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334308-B9EC-41CF-8B6C-23FB134BA5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0781133-0656-4918-BE6A-703C148ED9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B4F93AD-8044-447B-8CAC-8A069716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AA78689-5B7A-4420-A3DC-0EA0815835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9CC934-4D78-4334-8B7F-4D0C13D6C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8DA411-6F43-42CF-8A08-B2871E3822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417563A-04A5-4952-AA6D-E503558C5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A41B232-E630-4AC7-9A97-763529D705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EABA1A2-F7BA-4FB5-AD0A-A4DBBCF6F7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EA99E51-908F-4D65-AC2B-A8E75A1FE4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F2D126B-7D1C-4D2C-97D5-2D8C686B78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4B20164-1C4E-4FA3-A2E5-389E740773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54E7AD9-228F-47CD-A598-CB579B489A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7D2B81A-6082-4668-8AA7-F2757C8EC2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69BD5F-3BFE-4BA0-A24F-7F80A73B8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24D532A-F49F-4BB9-AAA6-8B2B89CB6F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2224AE-40A4-483D-991E-9490A01B76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D3DE117-F3FA-4657-B4A7-40DE41238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85EA1EB-1126-463C-AD87-4FB126C6FF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0336723-7646-4B25-9EE9-519CC83342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52B6D8B-5579-4262-9376-B702382B0E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7893BD-D1AE-48C1-91A9-D478793762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6FEEA5-8E66-4C31-92AD-01305FF488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E18335-591C-4354-9390-DD371BB3F9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51098D0-C2B4-4D61-92D5-C81DDBDA22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EACD9C3-3E01-47CF-BC68-BDAE22E30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0A5C950-6480-44E0-9D50-F193147D55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68F1BDE-24EB-4308-AB69-F353C8598B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83E12EF-845B-41E6-BA82-F6CD46C0FE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646EE72-4D70-46B4-B655-74722AAC2A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2BB073B-89FD-4B47-814B-A8EE7A1EE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EE25488-63A9-43E5-A03F-2E628C3B21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E7FDEE-BD70-4D8F-B5CE-4D03F1D00E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039673A-8522-4BFC-B8B2-7F2FEAED4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47AB08C4-AF01-4D1D-90EA-A4113CFF99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C8E7B06-FF45-4365-9DF4-E8E315A5B3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8F00765-F5EC-427C-A7A1-CDFA0406F2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E1EF8A-C81D-4879-9142-3697CA0BCB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80C0B62-6F07-4DD2-B308-F3C29F29443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9C7C8CB-2D13-4138-B3C1-B78EC19B59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EB1BC7E-04BC-423C-843D-7C149C25A1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8BA62C3-B17C-4AD0-B585-1C42ED745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6F8BD1-22F9-4EE2-93C7-F859F3B99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173F2AA-33AE-4A43-AFA9-50C60D6F68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6339DB1-5BB0-42C5-B12D-7555AD403D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413BF1A-CE02-41EB-8977-EBE39AE0DA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99680C-3DC7-4B71-8D34-7EE8306FEC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3B57EA5-419A-4EE0-BB93-356B12F6D0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7A79B15-73B1-417F-A985-25FBC893F7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6DE9DC-92E2-44D8-B7D0-D1295DD8F0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9A1F3CD-685D-4541-8715-91E39B1E23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63E90F9-BD80-4805-A68E-CA56D52496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014402D-979B-4D18-9E85-4D8F6C986F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A04AE49-4B0B-4908-B1DB-480F568D2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293E6AC-4EF0-4B88-AC7E-BCB112010B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344B49D-AFCD-4426-AC08-F3128282C3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3B776AB-0884-47E4-AC8D-69A19A6103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1EC5397-87DB-4803-855B-44DFE9BBB8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8EF0075-59DA-4C16-BF01-C65EE2DDD8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ABF3642-CC62-4EA5-8A59-1AFF97A560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715913-AE6D-4FFC-A6EC-E7EE027D27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6B78CB6-17D0-445E-A523-FD18D3BE2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83E7655-41DA-4DFA-9DEC-FD37064F0A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E953697-F897-4DE0-B735-80C721129E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C7CED19-0566-4D81-A59A-5A3561F1B7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E247A59-B18F-4331-BC8D-07C3DA5E8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21C3132-6A07-4EB5-A00C-2176067CB1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067D677-3FA9-4187-B1CA-F6298A917C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E9FC80-B3E8-47CE-862C-9F6E9E598A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D383F3C-A57C-472A-9E05-CCD8A4F8E5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534D376-6ABA-4DF9-BBEA-EB5A88180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5" name="Grafik 4" descr="Ein Bild, das lila, sitzend, dunkel, Tisch enthält.&#10;&#10;Automatisch generierte Beschreibung">
            <a:extLst>
              <a:ext uri="{FF2B5EF4-FFF2-40B4-BE49-F238E27FC236}">
                <a16:creationId xmlns:a16="http://schemas.microsoft.com/office/drawing/2014/main" id="{3725145E-185C-4D88-9A83-C1B51023FCA3}"/>
              </a:ext>
            </a:extLst>
          </p:cNvPr>
          <p:cNvPicPr>
            <a:picLocks noChangeAspect="1"/>
          </p:cNvPicPr>
          <p:nvPr/>
        </p:nvPicPr>
        <p:blipFill>
          <a:blip r:embed="rId4"/>
          <a:stretch>
            <a:fillRect/>
          </a:stretch>
        </p:blipFill>
        <p:spPr>
          <a:xfrm>
            <a:off x="5791886" y="659686"/>
            <a:ext cx="6791023" cy="6786895"/>
          </a:xfrm>
          <a:prstGeom prst="rect">
            <a:avLst/>
          </a:prstGeom>
        </p:spPr>
      </p:pic>
    </p:spTree>
    <p:extLst>
      <p:ext uri="{BB962C8B-B14F-4D97-AF65-F5344CB8AC3E}">
        <p14:creationId xmlns:p14="http://schemas.microsoft.com/office/powerpoint/2010/main" val="155601811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Vorgehen - Zeichnungsebene</a:t>
            </a:r>
          </a:p>
        </p:txBody>
      </p:sp>
      <p:graphicFrame>
        <p:nvGraphicFramePr>
          <p:cNvPr id="9" name="Tabelle 8">
            <a:extLst>
              <a:ext uri="{FF2B5EF4-FFF2-40B4-BE49-F238E27FC236}">
                <a16:creationId xmlns:a16="http://schemas.microsoft.com/office/drawing/2014/main" id="{782365F3-343A-4740-A633-6BC038A33548}"/>
              </a:ext>
            </a:extLst>
          </p:cNvPr>
          <p:cNvGraphicFramePr>
            <a:graphicFrameLocks noGrp="1"/>
          </p:cNvGraphicFramePr>
          <p:nvPr>
            <p:extLst>
              <p:ext uri="{D42A27DB-BD31-4B8C-83A1-F6EECF244321}">
                <p14:modId xmlns:p14="http://schemas.microsoft.com/office/powerpoint/2010/main" val="4286080326"/>
              </p:ext>
            </p:extLst>
          </p:nvPr>
        </p:nvGraphicFramePr>
        <p:xfrm>
          <a:off x="3669416" y="1930400"/>
          <a:ext cx="4088592" cy="3533142"/>
        </p:xfrm>
        <a:graphic>
          <a:graphicData uri="http://schemas.openxmlformats.org/drawingml/2006/table">
            <a:tbl>
              <a:tblPr firstRow="1" firstCol="1" bandRow="1"/>
              <a:tblGrid>
                <a:gridCol w="1361255">
                  <a:extLst>
                    <a:ext uri="{9D8B030D-6E8A-4147-A177-3AD203B41FA5}">
                      <a16:colId xmlns:a16="http://schemas.microsoft.com/office/drawing/2014/main" val="1202787191"/>
                    </a:ext>
                  </a:extLst>
                </a:gridCol>
                <a:gridCol w="2727337">
                  <a:extLst>
                    <a:ext uri="{9D8B030D-6E8A-4147-A177-3AD203B41FA5}">
                      <a16:colId xmlns:a16="http://schemas.microsoft.com/office/drawing/2014/main" val="4192558882"/>
                    </a:ext>
                  </a:extLst>
                </a:gridCol>
              </a:tblGrid>
              <a:tr h="885326">
                <a:tc>
                  <a:txBody>
                    <a:bodyPr/>
                    <a:lstStyle/>
                    <a:p>
                      <a:pPr algn="just">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Planet bzw. </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Gestirn</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Orbitale Bahnneigung in Grad</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856121"/>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Merkur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7.004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6508455"/>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Venus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3.394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8413107"/>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Erde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96905"/>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Mars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1.850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25793"/>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Jupiter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1.308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13829"/>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Saturn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2.488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40266"/>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Uranus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0.774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445852"/>
                  </a:ext>
                </a:extLst>
              </a:tr>
              <a:tr h="3309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Neptun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1.774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8584632"/>
                  </a:ext>
                </a:extLst>
              </a:tr>
            </a:tbl>
          </a:graphicData>
        </a:graphic>
      </p:graphicFrame>
      <p:sp>
        <p:nvSpPr>
          <p:cNvPr id="10" name="Rectangle 1">
            <a:extLst>
              <a:ext uri="{FF2B5EF4-FFF2-40B4-BE49-F238E27FC236}">
                <a16:creationId xmlns:a16="http://schemas.microsoft.com/office/drawing/2014/main" id="{872519B5-F893-456F-94F7-D9A89F5A3D0B}"/>
              </a:ext>
            </a:extLst>
          </p:cNvPr>
          <p:cNvSpPr>
            <a:spLocks noChangeArrowheads="1"/>
          </p:cNvSpPr>
          <p:nvPr/>
        </p:nvSpPr>
        <p:spPr bwMode="auto">
          <a:xfrm>
            <a:off x="3669416" y="1701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CH" altLang="de-DE" sz="9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de-CH" altLang="de-DE" sz="900" b="0" i="1" u="none" strike="noStrike" cap="none" normalizeH="0" baseline="0" dirty="0" bmk="">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abelle </a:t>
            </a:r>
            <a:r>
              <a:rPr kumimoji="0" lang="de-CH" altLang="de-DE" sz="900" b="0" i="1" u="none" strike="noStrike" cap="none" normalizeH="0" baseline="0" dirty="0" bmk="_Toc25832589">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3; Orbitale Bahnneigungswinkel</a:t>
            </a:r>
            <a:endParaRPr kumimoji="0" lang="de-CH"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CH"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2443428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Vorgehen – Geschwindigkeit der Gestirne </a:t>
            </a:r>
          </a:p>
        </p:txBody>
      </p:sp>
      <p:graphicFrame>
        <p:nvGraphicFramePr>
          <p:cNvPr id="4" name="Tabelle 3">
            <a:extLst>
              <a:ext uri="{FF2B5EF4-FFF2-40B4-BE49-F238E27FC236}">
                <a16:creationId xmlns:a16="http://schemas.microsoft.com/office/drawing/2014/main" id="{BB8A1C89-8798-490C-96C6-18CC57AC07D4}"/>
              </a:ext>
            </a:extLst>
          </p:cNvPr>
          <p:cNvGraphicFramePr>
            <a:graphicFrameLocks noGrp="1"/>
          </p:cNvGraphicFramePr>
          <p:nvPr>
            <p:extLst>
              <p:ext uri="{D42A27DB-BD31-4B8C-83A1-F6EECF244321}">
                <p14:modId xmlns:p14="http://schemas.microsoft.com/office/powerpoint/2010/main" val="1742732401"/>
              </p:ext>
            </p:extLst>
          </p:nvPr>
        </p:nvGraphicFramePr>
        <p:xfrm>
          <a:off x="2187972" y="2078024"/>
          <a:ext cx="7051479" cy="3666811"/>
        </p:xfrm>
        <a:graphic>
          <a:graphicData uri="http://schemas.openxmlformats.org/drawingml/2006/table">
            <a:tbl>
              <a:tblPr firstRow="1" firstCol="1" bandRow="1"/>
              <a:tblGrid>
                <a:gridCol w="769034">
                  <a:extLst>
                    <a:ext uri="{9D8B030D-6E8A-4147-A177-3AD203B41FA5}">
                      <a16:colId xmlns:a16="http://schemas.microsoft.com/office/drawing/2014/main" val="3318197696"/>
                    </a:ext>
                  </a:extLst>
                </a:gridCol>
                <a:gridCol w="1256489">
                  <a:extLst>
                    <a:ext uri="{9D8B030D-6E8A-4147-A177-3AD203B41FA5}">
                      <a16:colId xmlns:a16="http://schemas.microsoft.com/office/drawing/2014/main" val="3090348720"/>
                    </a:ext>
                  </a:extLst>
                </a:gridCol>
                <a:gridCol w="1256489">
                  <a:extLst>
                    <a:ext uri="{9D8B030D-6E8A-4147-A177-3AD203B41FA5}">
                      <a16:colId xmlns:a16="http://schemas.microsoft.com/office/drawing/2014/main" val="2227189008"/>
                    </a:ext>
                  </a:extLst>
                </a:gridCol>
                <a:gridCol w="1256489">
                  <a:extLst>
                    <a:ext uri="{9D8B030D-6E8A-4147-A177-3AD203B41FA5}">
                      <a16:colId xmlns:a16="http://schemas.microsoft.com/office/drawing/2014/main" val="4020050677"/>
                    </a:ext>
                  </a:extLst>
                </a:gridCol>
                <a:gridCol w="1256489">
                  <a:extLst>
                    <a:ext uri="{9D8B030D-6E8A-4147-A177-3AD203B41FA5}">
                      <a16:colId xmlns:a16="http://schemas.microsoft.com/office/drawing/2014/main" val="384477679"/>
                    </a:ext>
                  </a:extLst>
                </a:gridCol>
                <a:gridCol w="1256489">
                  <a:extLst>
                    <a:ext uri="{9D8B030D-6E8A-4147-A177-3AD203B41FA5}">
                      <a16:colId xmlns:a16="http://schemas.microsoft.com/office/drawing/2014/main" val="3885457192"/>
                    </a:ext>
                  </a:extLst>
                </a:gridCol>
              </a:tblGrid>
              <a:tr h="1062209">
                <a:tc>
                  <a:txBody>
                    <a:bodyPr/>
                    <a:lstStyle/>
                    <a:p>
                      <a:pPr algn="just">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Planet bzw. </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Gestirn</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Durchschnittliche Geschwindigkeit [km/s]</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Maximale Geschwindigkeit </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[km/s]</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Minimale Geschwindigkeit </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[km/s]</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Differenz der Max. und Min. Geschwindigkeit</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Abweichung</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265910562"/>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Merkur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47.36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58.98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38.86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20.12</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42.48</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533143678"/>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Venus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35.02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35.26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34.79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0.47</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1.34</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3618504865"/>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Erde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29.78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30.29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29.29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3.36</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166919734"/>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Mars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24.07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26.50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21.97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4.53</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18.82</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2486454515"/>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Jupiter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13.06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13.72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12.44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1.28</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9.80</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708531450"/>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Saturn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9.68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10.18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9.09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1.09</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11.26</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3355225693"/>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Uranus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6.80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7.11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6.49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0.62</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9.12</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1750279317"/>
                  </a:ext>
                </a:extLst>
              </a:tr>
              <a:tr h="296728">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Neptun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5.43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5.50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5.37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tc>
                  <a:txBody>
                    <a:bodyPr/>
                    <a:lstStyle/>
                    <a:p>
                      <a:pPr algn="ctr">
                        <a:lnSpc>
                          <a:spcPct val="107000"/>
                        </a:lnSpc>
                        <a:spcAft>
                          <a:spcPts val="0"/>
                        </a:spcAft>
                      </a:pPr>
                      <a:r>
                        <a:rPr lang="de-CH"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2.40</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A8D08D"/>
                    </a:solidFill>
                  </a:tcPr>
                </a:tc>
                <a:extLst>
                  <a:ext uri="{0D108BD9-81ED-4DB2-BD59-A6C34878D82A}">
                    <a16:rowId xmlns:a16="http://schemas.microsoft.com/office/drawing/2014/main" val="938791761"/>
                  </a:ext>
                </a:extLst>
              </a:tr>
            </a:tbl>
          </a:graphicData>
        </a:graphic>
      </p:graphicFrame>
      <p:sp>
        <p:nvSpPr>
          <p:cNvPr id="5" name="Rectangle 1">
            <a:extLst>
              <a:ext uri="{FF2B5EF4-FFF2-40B4-BE49-F238E27FC236}">
                <a16:creationId xmlns:a16="http://schemas.microsoft.com/office/drawing/2014/main" id="{8022EDCB-DD65-4DD6-B803-EB8B66A94113}"/>
              </a:ext>
            </a:extLst>
          </p:cNvPr>
          <p:cNvSpPr>
            <a:spLocks noChangeArrowheads="1"/>
          </p:cNvSpPr>
          <p:nvPr/>
        </p:nvSpPr>
        <p:spPr bwMode="auto">
          <a:xfrm>
            <a:off x="2187972" y="18494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CH" altLang="de-DE" sz="9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de-CH" altLang="de-DE" sz="900" b="0" i="1" u="none" strike="noStrike" cap="none" normalizeH="0" baseline="0" dirty="0" bmk="">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abelle </a:t>
            </a:r>
            <a:r>
              <a:rPr kumimoji="0" lang="de-CH" altLang="de-DE" sz="900" b="0" i="1" u="none" strike="noStrike" cap="none" normalizeH="0" baseline="0" dirty="0" bmk="_Toc2583259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4; Geschwindigkeitsverlauf ausgesuchter Planeten auf der Ellipsenbahn</a:t>
            </a:r>
            <a:endParaRPr kumimoji="0" lang="de-CH" altLang="de-DE"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CH"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1683922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9466844" cy="1320800"/>
          </a:xfrm>
        </p:spPr>
        <p:txBody>
          <a:bodyPr/>
          <a:lstStyle/>
          <a:p>
            <a:r>
              <a:rPr lang="de-CH" dirty="0"/>
              <a:t>Vorgehen – Position im Koordinatensystem</a:t>
            </a:r>
          </a:p>
        </p:txBody>
      </p:sp>
      <p:pic>
        <p:nvPicPr>
          <p:cNvPr id="6" name="Grafik 5">
            <a:extLst>
              <a:ext uri="{FF2B5EF4-FFF2-40B4-BE49-F238E27FC236}">
                <a16:creationId xmlns:a16="http://schemas.microsoft.com/office/drawing/2014/main" id="{CBBCD4E2-6BEA-4FBD-9839-778C8EDFD02A}"/>
              </a:ext>
            </a:extLst>
          </p:cNvPr>
          <p:cNvPicPr/>
          <p:nvPr/>
        </p:nvPicPr>
        <p:blipFill>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4328583" y="1186530"/>
            <a:ext cx="5662084" cy="5259425"/>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9719E898-A027-4AB1-B60A-C489D45B19BB}"/>
                  </a:ext>
                </a:extLst>
              </p:cNvPr>
              <p:cNvSpPr txBox="1"/>
              <p:nvPr/>
            </p:nvSpPr>
            <p:spPr>
              <a:xfrm>
                <a:off x="647999" y="3173556"/>
                <a:ext cx="2916341" cy="721864"/>
              </a:xfrm>
              <a:prstGeom prst="rect">
                <a:avLst/>
              </a:prstGeom>
              <a:noFill/>
            </p:spPr>
            <p:txBody>
              <a:bodyPr wrap="square" rtlCol="0">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de-CH" sz="3200" i="1">
                          <a:latin typeface="Cambria Math" panose="02040503050406030204" pitchFamily="18" charset="0"/>
                          <a:ea typeface="Calibri" panose="020F0502020204030204" pitchFamily="34" charset="0"/>
                          <a:cs typeface="Times New Roman" panose="02020603050405020304" pitchFamily="18" charset="0"/>
                        </a:rPr>
                        <m:t>𝑥</m:t>
                      </m:r>
                      <m:r>
                        <a:rPr lang="de-CH" sz="3200" i="1">
                          <a:latin typeface="Cambria Math" panose="02040503050406030204" pitchFamily="18" charset="0"/>
                          <a:ea typeface="Calibri" panose="020F0502020204030204" pitchFamily="34" charset="0"/>
                          <a:cs typeface="Times New Roman" panose="02020603050405020304" pitchFamily="18" charset="0"/>
                        </a:rPr>
                        <m:t>=</m:t>
                      </m:r>
                      <m:r>
                        <a:rPr lang="de-CH" sz="3200" i="1">
                          <a:latin typeface="Cambria Math" panose="02040503050406030204" pitchFamily="18" charset="0"/>
                          <a:ea typeface="Calibri" panose="020F0502020204030204" pitchFamily="34" charset="0"/>
                          <a:cs typeface="Times New Roman" panose="02020603050405020304" pitchFamily="18" charset="0"/>
                        </a:rPr>
                        <m:t>𝑎</m:t>
                      </m:r>
                      <m:r>
                        <a:rPr lang="de-CH" sz="3200" i="1">
                          <a:latin typeface="Cambria Math" panose="02040503050406030204" pitchFamily="18" charset="0"/>
                          <a:ea typeface="Calibri" panose="020F0502020204030204" pitchFamily="34" charset="0"/>
                          <a:cs typeface="Times New Roman" panose="02020603050405020304" pitchFamily="18" charset="0"/>
                        </a:rPr>
                        <m:t>∗</m:t>
                      </m:r>
                      <m:r>
                        <a:rPr lang="de-CH" sz="3200" i="1">
                          <a:latin typeface="Cambria Math" panose="02040503050406030204" pitchFamily="18" charset="0"/>
                          <a:ea typeface="Calibri" panose="020F0502020204030204" pitchFamily="34" charset="0"/>
                          <a:cs typeface="Times New Roman" panose="02020603050405020304" pitchFamily="18" charset="0"/>
                        </a:rPr>
                        <m:t>𝑐𝑜𝑠</m:t>
                      </m:r>
                      <m:r>
                        <a:rPr lang="de-CH" sz="3200" i="1">
                          <a:latin typeface="Cambria Math" panose="02040503050406030204" pitchFamily="18" charset="0"/>
                          <a:ea typeface="Calibri" panose="020F0502020204030204" pitchFamily="34" charset="0"/>
                          <a:cs typeface="Times New Roman" panose="02020603050405020304" pitchFamily="18" charset="0"/>
                        </a:rPr>
                        <m:t> (</m:t>
                      </m:r>
                      <m:r>
                        <a:rPr lang="de-CH" sz="3200" i="1">
                          <a:latin typeface="Cambria Math" panose="02040503050406030204" pitchFamily="18" charset="0"/>
                          <a:ea typeface="Calibri" panose="020F0502020204030204" pitchFamily="34" charset="0"/>
                          <a:cs typeface="Times New Roman" panose="02020603050405020304" pitchFamily="18" charset="0"/>
                        </a:rPr>
                        <m:t>𝑡</m:t>
                      </m:r>
                      <m:r>
                        <a:rPr lang="de-CH" sz="32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de-CH" sz="32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Textfeld 6">
                <a:extLst>
                  <a:ext uri="{FF2B5EF4-FFF2-40B4-BE49-F238E27FC236}">
                    <a16:creationId xmlns:a16="http://schemas.microsoft.com/office/drawing/2014/main" id="{9719E898-A027-4AB1-B60A-C489D45B19BB}"/>
                  </a:ext>
                </a:extLst>
              </p:cNvPr>
              <p:cNvSpPr txBox="1">
                <a:spLocks noRot="1" noChangeAspect="1" noMove="1" noResize="1" noEditPoints="1" noAdjustHandles="1" noChangeArrowheads="1" noChangeShapeType="1" noTextEdit="1"/>
              </p:cNvSpPr>
              <p:nvPr/>
            </p:nvSpPr>
            <p:spPr>
              <a:xfrm>
                <a:off x="647999" y="3173556"/>
                <a:ext cx="2916341" cy="721864"/>
              </a:xfrm>
              <a:prstGeom prst="rect">
                <a:avLst/>
              </a:prstGeom>
              <a:blipFill>
                <a:blip r:embed="rId5"/>
                <a:stretch>
                  <a:fillRect/>
                </a:stretch>
              </a:blipFill>
            </p:spPr>
            <p:txBody>
              <a:bodyPr/>
              <a:lstStyle/>
              <a:p>
                <a:r>
                  <a:rPr lang="de-CH">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E6F2064E-529C-4116-9B75-0F0275E7D147}"/>
                  </a:ext>
                </a:extLst>
              </p:cNvPr>
              <p:cNvSpPr txBox="1"/>
              <p:nvPr/>
            </p:nvSpPr>
            <p:spPr>
              <a:xfrm>
                <a:off x="648000" y="3895420"/>
                <a:ext cx="2916341" cy="721864"/>
              </a:xfrm>
              <a:prstGeom prst="rect">
                <a:avLst/>
              </a:prstGeom>
              <a:noFill/>
            </p:spPr>
            <p:txBody>
              <a:bodyPr wrap="square" rtlCol="0">
                <a:spAutoFit/>
              </a:bodyPr>
              <a:lstStyle/>
              <a:p>
                <a:pPr algn="just">
                  <a:lnSpc>
                    <a:spcPct val="107000"/>
                  </a:lnSpc>
                  <a:spcAft>
                    <a:spcPts val="800"/>
                  </a:spcAft>
                </a:pPr>
                <a14:m>
                  <m:oMathPara xmlns:m="http://schemas.openxmlformats.org/officeDocument/2006/math">
                    <m:oMathParaPr>
                      <m:jc m:val="centerGroup"/>
                    </m:oMathParaPr>
                    <m:oMath xmlns:m="http://schemas.openxmlformats.org/officeDocument/2006/math">
                      <m:r>
                        <a:rPr lang="de-CH" sz="3200" i="1">
                          <a:latin typeface="Cambria Math" panose="02040503050406030204" pitchFamily="18" charset="0"/>
                          <a:ea typeface="Calibri" panose="020F0502020204030204" pitchFamily="34" charset="0"/>
                          <a:cs typeface="Times New Roman" panose="02020603050405020304" pitchFamily="18" charset="0"/>
                        </a:rPr>
                        <m:t>𝑦</m:t>
                      </m:r>
                      <m:r>
                        <a:rPr lang="de-CH" sz="3200" i="1">
                          <a:latin typeface="Cambria Math" panose="02040503050406030204" pitchFamily="18" charset="0"/>
                          <a:ea typeface="Calibri" panose="020F0502020204030204" pitchFamily="34" charset="0"/>
                          <a:cs typeface="Times New Roman" panose="02020603050405020304" pitchFamily="18" charset="0"/>
                        </a:rPr>
                        <m:t>=</m:t>
                      </m:r>
                      <m:r>
                        <a:rPr lang="de-CH" sz="3200" i="1">
                          <a:latin typeface="Cambria Math" panose="02040503050406030204" pitchFamily="18" charset="0"/>
                          <a:ea typeface="Calibri" panose="020F0502020204030204" pitchFamily="34" charset="0"/>
                          <a:cs typeface="Times New Roman" panose="02020603050405020304" pitchFamily="18" charset="0"/>
                        </a:rPr>
                        <m:t>𝑏</m:t>
                      </m:r>
                      <m:r>
                        <a:rPr lang="de-CH" sz="3200" i="1">
                          <a:latin typeface="Cambria Math" panose="02040503050406030204" pitchFamily="18" charset="0"/>
                          <a:ea typeface="Calibri" panose="020F0502020204030204" pitchFamily="34" charset="0"/>
                          <a:cs typeface="Times New Roman" panose="02020603050405020304" pitchFamily="18" charset="0"/>
                        </a:rPr>
                        <m:t>∗</m:t>
                      </m:r>
                      <m:r>
                        <m:rPr>
                          <m:sty m:val="p"/>
                        </m:rPr>
                        <a:rPr lang="de-CH" sz="3200">
                          <a:latin typeface="Cambria Math" panose="02040503050406030204" pitchFamily="18" charset="0"/>
                          <a:ea typeface="Calibri" panose="020F0502020204030204" pitchFamily="34" charset="0"/>
                          <a:cs typeface="Times New Roman" panose="02020603050405020304" pitchFamily="18" charset="0"/>
                        </a:rPr>
                        <m:t>sin</m:t>
                      </m:r>
                      <m:r>
                        <a:rPr lang="de-CH" sz="3200">
                          <a:latin typeface="Cambria Math" panose="02040503050406030204" pitchFamily="18" charset="0"/>
                          <a:ea typeface="Calibri" panose="020F0502020204030204" pitchFamily="34" charset="0"/>
                          <a:cs typeface="Times New Roman" panose="02020603050405020304" pitchFamily="18" charset="0"/>
                        </a:rPr>
                        <m:t>⁡</m:t>
                      </m:r>
                      <m:r>
                        <a:rPr lang="de-CH" sz="3200" i="1">
                          <a:latin typeface="Cambria Math" panose="02040503050406030204" pitchFamily="18" charset="0"/>
                          <a:ea typeface="Calibri" panose="020F0502020204030204" pitchFamily="34" charset="0"/>
                          <a:cs typeface="Times New Roman" panose="02020603050405020304" pitchFamily="18" charset="0"/>
                        </a:rPr>
                        <m:t>(</m:t>
                      </m:r>
                      <m:r>
                        <a:rPr lang="de-CH" sz="3200" i="1">
                          <a:latin typeface="Cambria Math" panose="02040503050406030204" pitchFamily="18" charset="0"/>
                          <a:ea typeface="Calibri" panose="020F0502020204030204" pitchFamily="34" charset="0"/>
                          <a:cs typeface="Times New Roman" panose="02020603050405020304" pitchFamily="18" charset="0"/>
                        </a:rPr>
                        <m:t>𝑡</m:t>
                      </m:r>
                      <m:r>
                        <a:rPr lang="de-CH" sz="3200" i="1">
                          <a:latin typeface="Cambria Math" panose="02040503050406030204" pitchFamily="18" charset="0"/>
                          <a:ea typeface="Calibri" panose="020F0502020204030204" pitchFamily="34" charset="0"/>
                          <a:cs typeface="Times New Roman" panose="02020603050405020304" pitchFamily="18" charset="0"/>
                        </a:rPr>
                        <m:t>)</m:t>
                      </m:r>
                    </m:oMath>
                  </m:oMathPara>
                </a14:m>
                <a:endParaRPr lang="de-CH" sz="32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8" name="Textfeld 7">
                <a:extLst>
                  <a:ext uri="{FF2B5EF4-FFF2-40B4-BE49-F238E27FC236}">
                    <a16:creationId xmlns:a16="http://schemas.microsoft.com/office/drawing/2014/main" id="{E6F2064E-529C-4116-9B75-0F0275E7D147}"/>
                  </a:ext>
                </a:extLst>
              </p:cNvPr>
              <p:cNvSpPr txBox="1">
                <a:spLocks noRot="1" noChangeAspect="1" noMove="1" noResize="1" noEditPoints="1" noAdjustHandles="1" noChangeArrowheads="1" noChangeShapeType="1" noTextEdit="1"/>
              </p:cNvSpPr>
              <p:nvPr/>
            </p:nvSpPr>
            <p:spPr>
              <a:xfrm>
                <a:off x="648000" y="3895420"/>
                <a:ext cx="2916341" cy="721864"/>
              </a:xfrm>
              <a:prstGeom prst="rect">
                <a:avLst/>
              </a:prstGeom>
              <a:blipFill>
                <a:blip r:embed="rId6"/>
                <a:stretch>
                  <a:fillRect/>
                </a:stretch>
              </a:blipFill>
            </p:spPr>
            <p:txBody>
              <a:bodyPr/>
              <a:lstStyle/>
              <a:p>
                <a:r>
                  <a:rPr lang="de-CH">
                    <a:noFill/>
                  </a:rPr>
                  <a:t> </a:t>
                </a:r>
              </a:p>
            </p:txBody>
          </p:sp>
        </mc:Fallback>
      </mc:AlternateContent>
    </p:spTree>
    <p:extLst>
      <p:ext uri="{BB962C8B-B14F-4D97-AF65-F5344CB8AC3E}">
        <p14:creationId xmlns:p14="http://schemas.microsoft.com/office/powerpoint/2010/main" val="147200755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984088" cy="1320800"/>
          </a:xfrm>
        </p:spPr>
        <p:txBody>
          <a:bodyPr/>
          <a:lstStyle/>
          <a:p>
            <a:r>
              <a:rPr lang="de-CH" dirty="0"/>
              <a:t>Vorgehen – Planetenkombinationseinstellungen</a:t>
            </a:r>
          </a:p>
        </p:txBody>
      </p:sp>
      <p:graphicFrame>
        <p:nvGraphicFramePr>
          <p:cNvPr id="3" name="Tabelle 2">
            <a:extLst>
              <a:ext uri="{FF2B5EF4-FFF2-40B4-BE49-F238E27FC236}">
                <a16:creationId xmlns:a16="http://schemas.microsoft.com/office/drawing/2014/main" id="{F1E1E049-02B7-445D-B375-6458379EBCDE}"/>
              </a:ext>
            </a:extLst>
          </p:cNvPr>
          <p:cNvGraphicFramePr>
            <a:graphicFrameLocks noGrp="1"/>
          </p:cNvGraphicFramePr>
          <p:nvPr>
            <p:extLst>
              <p:ext uri="{D42A27DB-BD31-4B8C-83A1-F6EECF244321}">
                <p14:modId xmlns:p14="http://schemas.microsoft.com/office/powerpoint/2010/main" val="2988455503"/>
              </p:ext>
            </p:extLst>
          </p:nvPr>
        </p:nvGraphicFramePr>
        <p:xfrm>
          <a:off x="2573436" y="2070955"/>
          <a:ext cx="7045128" cy="4221453"/>
        </p:xfrm>
        <a:graphic>
          <a:graphicData uri="http://schemas.openxmlformats.org/drawingml/2006/table">
            <a:tbl>
              <a:tblPr firstRow="1" firstCol="1" bandRow="1"/>
              <a:tblGrid>
                <a:gridCol w="880641">
                  <a:extLst>
                    <a:ext uri="{9D8B030D-6E8A-4147-A177-3AD203B41FA5}">
                      <a16:colId xmlns:a16="http://schemas.microsoft.com/office/drawing/2014/main" val="388672173"/>
                    </a:ext>
                  </a:extLst>
                </a:gridCol>
                <a:gridCol w="880641">
                  <a:extLst>
                    <a:ext uri="{9D8B030D-6E8A-4147-A177-3AD203B41FA5}">
                      <a16:colId xmlns:a16="http://schemas.microsoft.com/office/drawing/2014/main" val="3066345504"/>
                    </a:ext>
                  </a:extLst>
                </a:gridCol>
                <a:gridCol w="880641">
                  <a:extLst>
                    <a:ext uri="{9D8B030D-6E8A-4147-A177-3AD203B41FA5}">
                      <a16:colId xmlns:a16="http://schemas.microsoft.com/office/drawing/2014/main" val="2873277160"/>
                    </a:ext>
                  </a:extLst>
                </a:gridCol>
                <a:gridCol w="880641">
                  <a:extLst>
                    <a:ext uri="{9D8B030D-6E8A-4147-A177-3AD203B41FA5}">
                      <a16:colId xmlns:a16="http://schemas.microsoft.com/office/drawing/2014/main" val="1255826323"/>
                    </a:ext>
                  </a:extLst>
                </a:gridCol>
                <a:gridCol w="880641">
                  <a:extLst>
                    <a:ext uri="{9D8B030D-6E8A-4147-A177-3AD203B41FA5}">
                      <a16:colId xmlns:a16="http://schemas.microsoft.com/office/drawing/2014/main" val="1696471630"/>
                    </a:ext>
                  </a:extLst>
                </a:gridCol>
                <a:gridCol w="880641">
                  <a:extLst>
                    <a:ext uri="{9D8B030D-6E8A-4147-A177-3AD203B41FA5}">
                      <a16:colId xmlns:a16="http://schemas.microsoft.com/office/drawing/2014/main" val="2039259787"/>
                    </a:ext>
                  </a:extLst>
                </a:gridCol>
                <a:gridCol w="880641">
                  <a:extLst>
                    <a:ext uri="{9D8B030D-6E8A-4147-A177-3AD203B41FA5}">
                      <a16:colId xmlns:a16="http://schemas.microsoft.com/office/drawing/2014/main" val="2109262499"/>
                    </a:ext>
                  </a:extLst>
                </a:gridCol>
                <a:gridCol w="880641">
                  <a:extLst>
                    <a:ext uri="{9D8B030D-6E8A-4147-A177-3AD203B41FA5}">
                      <a16:colId xmlns:a16="http://schemas.microsoft.com/office/drawing/2014/main" val="3561738258"/>
                    </a:ext>
                  </a:extLst>
                </a:gridCol>
              </a:tblGrid>
              <a:tr h="406852">
                <a:tc>
                  <a:txBody>
                    <a:bodyPr/>
                    <a:lstStyle/>
                    <a:p>
                      <a:pPr algn="ctr">
                        <a:lnSpc>
                          <a:spcPct val="107000"/>
                        </a:lnSpc>
                        <a:spcAft>
                          <a:spcPts val="0"/>
                        </a:spcAft>
                      </a:pPr>
                      <a:r>
                        <a:rPr lang="de-CH" sz="11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Planeten-kombination</a:t>
                      </a:r>
                      <a:endParaRPr lang="de-CH" sz="1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Venus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Erde</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Mars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Jupiter</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Saturn</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Uranus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Neptun</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4292039"/>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Merkur</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680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850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1150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867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1075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1030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1205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026567"/>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Venus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974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2350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435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1080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15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2047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1205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8967017"/>
                  </a:ext>
                </a:extLst>
              </a:tr>
              <a:tr h="544943">
                <a:tc>
                  <a:txBody>
                    <a:bodyPr/>
                    <a:lstStyle/>
                    <a:p>
                      <a:pPr algn="ctr">
                        <a:lnSpc>
                          <a:spcPct val="107000"/>
                        </a:lnSpc>
                        <a:spcAft>
                          <a:spcPts val="0"/>
                        </a:spcAft>
                      </a:pPr>
                      <a:r>
                        <a:rPr lang="de-CH" sz="1100" b="1" dirty="0">
                          <a:effectLst/>
                          <a:latin typeface="Calibri" panose="020F0502020204030204" pitchFamily="34" charset="0"/>
                          <a:ea typeface="Calibri" panose="020F0502020204030204" pitchFamily="34" charset="0"/>
                          <a:cs typeface="Times New Roman" panose="02020603050405020304" pitchFamily="18" charset="0"/>
                        </a:rPr>
                        <a:t>Erde</a:t>
                      </a:r>
                      <a:endParaRPr lang="de-CH"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1120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438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1095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20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1535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1205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6881106"/>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Mars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1305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RG &amp; 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1100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620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1205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1556194"/>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Jupiter</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20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1085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7350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607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019266"/>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Saturn</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50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4305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300 Tage</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1000 Zyklen</a:t>
                      </a:r>
                    </a:p>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03414682"/>
                  </a:ext>
                </a:extLst>
              </a:tr>
              <a:tr h="544943">
                <a:tc>
                  <a:txBody>
                    <a:bodyPr/>
                    <a:lstStyle/>
                    <a:p>
                      <a:pPr algn="ctr">
                        <a:lnSpc>
                          <a:spcPct val="107000"/>
                        </a:lnSpc>
                        <a:spcAft>
                          <a:spcPts val="0"/>
                        </a:spcAft>
                      </a:pPr>
                      <a:r>
                        <a:rPr lang="de-CH" sz="1100" b="1">
                          <a:effectLst/>
                          <a:latin typeface="Calibri" panose="020F0502020204030204" pitchFamily="34" charset="0"/>
                          <a:ea typeface="Calibri" panose="020F0502020204030204" pitchFamily="34" charset="0"/>
                          <a:cs typeface="Times New Roman" panose="02020603050405020304" pitchFamily="18" charset="0"/>
                        </a:rPr>
                        <a:t>Uranus</a:t>
                      </a:r>
                      <a:endParaRPr lang="de-CH"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de-CH" sz="1100" dirty="0">
                          <a:effectLst/>
                          <a:latin typeface="Calibri" panose="020F0502020204030204" pitchFamily="34" charset="0"/>
                          <a:ea typeface="Calibri" panose="020F0502020204030204" pitchFamily="34" charset="0"/>
                          <a:cs typeface="Times New Roman" panose="02020603050405020304" pitchFamily="18" charset="0"/>
                        </a:rPr>
                        <a:t>550 Tage</a:t>
                      </a:r>
                    </a:p>
                    <a:p>
                      <a:pPr algn="ctr">
                        <a:lnSpc>
                          <a:spcPct val="107000"/>
                        </a:lnSpc>
                        <a:spcAft>
                          <a:spcPts val="0"/>
                        </a:spcAft>
                      </a:pPr>
                      <a:r>
                        <a:rPr lang="de-CH" sz="1100" dirty="0">
                          <a:effectLst/>
                          <a:latin typeface="Calibri" panose="020F0502020204030204" pitchFamily="34" charset="0"/>
                          <a:ea typeface="Calibri" panose="020F0502020204030204" pitchFamily="34" charset="0"/>
                          <a:cs typeface="Times New Roman" panose="02020603050405020304" pitchFamily="18" charset="0"/>
                        </a:rPr>
                        <a:t>2800 Zyklen</a:t>
                      </a:r>
                    </a:p>
                    <a:p>
                      <a:pPr algn="ctr">
                        <a:lnSpc>
                          <a:spcPct val="107000"/>
                        </a:lnSpc>
                        <a:spcAft>
                          <a:spcPts val="0"/>
                        </a:spcAft>
                      </a:pPr>
                      <a:r>
                        <a:rPr lang="de-CH" sz="1100" dirty="0">
                          <a:effectLst/>
                          <a:latin typeface="Calibri" panose="020F0502020204030204" pitchFamily="34" charset="0"/>
                          <a:ea typeface="Calibri" panose="020F0502020204030204" pitchFamily="34" charset="0"/>
                          <a:cs typeface="Times New Roman" panose="02020603050405020304" pitchFamily="18" charset="0"/>
                        </a:rPr>
                        <a:t>SP</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2518485"/>
                  </a:ext>
                </a:extLst>
              </a:tr>
            </a:tbl>
          </a:graphicData>
        </a:graphic>
      </p:graphicFrame>
      <p:sp>
        <p:nvSpPr>
          <p:cNvPr id="4" name="Rectangle 1">
            <a:extLst>
              <a:ext uri="{FF2B5EF4-FFF2-40B4-BE49-F238E27FC236}">
                <a16:creationId xmlns:a16="http://schemas.microsoft.com/office/drawing/2014/main" id="{1AD1256B-A256-442F-A453-FA18653C9217}"/>
              </a:ext>
            </a:extLst>
          </p:cNvPr>
          <p:cNvSpPr>
            <a:spLocks noChangeArrowheads="1"/>
          </p:cNvSpPr>
          <p:nvPr/>
        </p:nvSpPr>
        <p:spPr bwMode="auto">
          <a:xfrm>
            <a:off x="2661092" y="184235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CH" altLang="de-DE" sz="9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de-CH" altLang="de-DE" sz="900" b="0" i="1" u="none" strike="noStrike" cap="none" normalizeH="0" baseline="0" dirty="0" bmk="">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abelle </a:t>
            </a:r>
            <a:r>
              <a:rPr kumimoji="0" lang="de-CH" altLang="de-DE" sz="900" b="0" i="1" u="none" strike="noStrike" cap="none" normalizeH="0" baseline="0" dirty="0" bmk="_Toc25832591">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5 ; Matrix der empirisch ermittelten Planetenkombinationseinstellungen</a:t>
            </a:r>
            <a:endParaRPr kumimoji="0" lang="de-CH"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CH"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0043736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Programm</a:t>
            </a:r>
          </a:p>
        </p:txBody>
      </p:sp>
      <p:grpSp>
        <p:nvGrpSpPr>
          <p:cNvPr id="9" name="Gruppieren 8">
            <a:extLst>
              <a:ext uri="{FF2B5EF4-FFF2-40B4-BE49-F238E27FC236}">
                <a16:creationId xmlns:a16="http://schemas.microsoft.com/office/drawing/2014/main" id="{38D76CB9-9664-44EC-9DE6-0554908B6866}"/>
              </a:ext>
            </a:extLst>
          </p:cNvPr>
          <p:cNvGrpSpPr/>
          <p:nvPr/>
        </p:nvGrpSpPr>
        <p:grpSpPr>
          <a:xfrm>
            <a:off x="991268" y="1580079"/>
            <a:ext cx="1678304" cy="4496435"/>
            <a:chOff x="0" y="0"/>
            <a:chExt cx="1215851" cy="3514298"/>
          </a:xfrm>
        </p:grpSpPr>
        <p:sp>
          <p:nvSpPr>
            <p:cNvPr id="10" name="Flussdiagramm: Grenzstelle 9">
              <a:extLst>
                <a:ext uri="{FF2B5EF4-FFF2-40B4-BE49-F238E27FC236}">
                  <a16:creationId xmlns:a16="http://schemas.microsoft.com/office/drawing/2014/main" id="{D80F8770-8053-4189-95C4-01FD670A8319}"/>
                </a:ext>
              </a:extLst>
            </p:cNvPr>
            <p:cNvSpPr/>
            <p:nvPr/>
          </p:nvSpPr>
          <p:spPr>
            <a:xfrm>
              <a:off x="272955" y="0"/>
              <a:ext cx="673239" cy="328437"/>
            </a:xfrm>
            <a:prstGeom prst="flowChartTerminator">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Start</a:t>
              </a:r>
              <a:endParaRPr kumimoji="0" lang="de-CH"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1" name="Flussdiagramm: Daten 10">
              <a:extLst>
                <a:ext uri="{FF2B5EF4-FFF2-40B4-BE49-F238E27FC236}">
                  <a16:creationId xmlns:a16="http://schemas.microsoft.com/office/drawing/2014/main" id="{7119E49A-45CF-4FAC-A14B-4EB03BEB49BC}"/>
                </a:ext>
              </a:extLst>
            </p:cNvPr>
            <p:cNvSpPr/>
            <p:nvPr/>
          </p:nvSpPr>
          <p:spPr>
            <a:xfrm>
              <a:off x="150126" y="600501"/>
              <a:ext cx="914400" cy="351693"/>
            </a:xfrm>
            <a:prstGeom prst="flowChartInputOutput">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Eingabe</a:t>
              </a:r>
              <a:endParaRPr kumimoji="0" lang="de-CH" sz="1200" b="0" i="0" u="none" strike="noStrike" kern="0" cap="none" spc="0" normalizeH="0" baseline="0" noProof="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2" name="Flussdiagramm: Prozess 11">
              <a:extLst>
                <a:ext uri="{FF2B5EF4-FFF2-40B4-BE49-F238E27FC236}">
                  <a16:creationId xmlns:a16="http://schemas.microsoft.com/office/drawing/2014/main" id="{D1B673CD-CEB1-4E18-98FA-BF93B1F7840E}"/>
                </a:ext>
              </a:extLst>
            </p:cNvPr>
            <p:cNvSpPr/>
            <p:nvPr/>
          </p:nvSpPr>
          <p:spPr>
            <a:xfrm>
              <a:off x="150126" y="1248770"/>
              <a:ext cx="914400" cy="251209"/>
            </a:xfrm>
            <a:prstGeom prst="flowChartProcess">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Datenermittlung</a:t>
              </a:r>
              <a:endParaRPr kumimoji="0" lang="de-CH" sz="1200" b="0" i="0" u="none" strike="noStrike" kern="0" cap="none" spc="0" normalizeH="0" baseline="0" noProof="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3" name="Flussdiagramm: Vordefinierter Prozess 12">
              <a:extLst>
                <a:ext uri="{FF2B5EF4-FFF2-40B4-BE49-F238E27FC236}">
                  <a16:creationId xmlns:a16="http://schemas.microsoft.com/office/drawing/2014/main" id="{A5792723-9ADA-41BC-854C-AA1AC3192EF0}"/>
                </a:ext>
              </a:extLst>
            </p:cNvPr>
            <p:cNvSpPr/>
            <p:nvPr/>
          </p:nvSpPr>
          <p:spPr>
            <a:xfrm>
              <a:off x="0" y="1781032"/>
              <a:ext cx="1215851" cy="562708"/>
            </a:xfrm>
            <a:prstGeom prst="flowChartPredefinedProcess">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Unterprogramm</a:t>
              </a:r>
              <a:endParaRPr kumimoji="0" lang="de-CH" sz="12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Planeten-</a:t>
              </a:r>
              <a:br>
                <a:rPr kumimoji="0" lang="de-CH"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br>
              <a:r>
                <a:rPr kumimoji="0" lang="de-CH"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bahnen </a:t>
              </a:r>
              <a:endParaRPr kumimoji="0" lang="de-CH" sz="12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4" name="Flussdiagramm: Daten 13">
              <a:extLst>
                <a:ext uri="{FF2B5EF4-FFF2-40B4-BE49-F238E27FC236}">
                  <a16:creationId xmlns:a16="http://schemas.microsoft.com/office/drawing/2014/main" id="{DB45682C-7185-4068-8F3C-0E6BC8A0B4E8}"/>
                </a:ext>
              </a:extLst>
            </p:cNvPr>
            <p:cNvSpPr/>
            <p:nvPr/>
          </p:nvSpPr>
          <p:spPr>
            <a:xfrm>
              <a:off x="140068" y="2642303"/>
              <a:ext cx="971856" cy="351693"/>
            </a:xfrm>
            <a:prstGeom prst="flowChartInputOutput">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dirty="0">
                  <a:ln>
                    <a:noFill/>
                  </a:ln>
                  <a:solidFill>
                    <a:srgbClr val="000000"/>
                  </a:solidFill>
                  <a:effectLst/>
                  <a:uLnTx/>
                  <a:uFillTx/>
                  <a:latin typeface="Arial" panose="020B0604020202020204" pitchFamily="34" charset="0"/>
                  <a:ea typeface="Calibri" panose="020F0502020204030204" pitchFamily="34" charset="0"/>
                  <a:cs typeface="Times New Roman" panose="02020603050405020304" pitchFamily="18" charset="0"/>
                </a:rPr>
                <a:t>Ausgabe</a:t>
              </a:r>
              <a:endParaRPr kumimoji="0" lang="de-CH" sz="1200" b="0" i="0" u="none" strike="noStrike" kern="0" cap="none" spc="0" normalizeH="0" baseline="0" noProof="0" dirty="0">
                <a:ln>
                  <a:noFill/>
                </a:ln>
                <a:solidFill>
                  <a:sysClr val="window" lastClr="FFFFFF"/>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15" name="Flussdiagramm: Grenzstelle 14">
              <a:extLst>
                <a:ext uri="{FF2B5EF4-FFF2-40B4-BE49-F238E27FC236}">
                  <a16:creationId xmlns:a16="http://schemas.microsoft.com/office/drawing/2014/main" id="{D49D9605-5E99-410D-B61E-C6890C79E02B}"/>
                </a:ext>
              </a:extLst>
            </p:cNvPr>
            <p:cNvSpPr/>
            <p:nvPr/>
          </p:nvSpPr>
          <p:spPr>
            <a:xfrm>
              <a:off x="272955" y="3193576"/>
              <a:ext cx="673100" cy="320722"/>
            </a:xfrm>
            <a:prstGeom prst="flowChartTerminator">
              <a:avLst/>
            </a:prstGeom>
            <a:solidFill>
              <a:sysClr val="window" lastClr="FFFFFF"/>
            </a:solidFill>
            <a:ln w="12700" cap="flat" cmpd="sng" algn="ctr">
              <a:solidFill>
                <a:srgbClr val="5B9BD5">
                  <a:lumMod val="50000"/>
                </a:srgb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7000"/>
                </a:lnSpc>
                <a:spcBef>
                  <a:spcPts val="0"/>
                </a:spcBef>
                <a:spcAft>
                  <a:spcPts val="800"/>
                </a:spcAft>
                <a:buClrTx/>
                <a:buSzTx/>
                <a:buFontTx/>
                <a:buNone/>
                <a:tabLst/>
                <a:defRPr/>
              </a:pPr>
              <a:r>
                <a:rPr kumimoji="0" lang="de-CH" sz="1200" b="0" i="0" u="none" strike="noStrike" kern="0" cap="none" spc="0" normalizeH="0" baseline="0" noProof="0">
                  <a:ln>
                    <a:noFill/>
                  </a:ln>
                  <a:solidFill>
                    <a:sysClr val="windowText" lastClr="000000"/>
                  </a:solidFill>
                  <a:effectLst/>
                  <a:uLnTx/>
                  <a:uFillTx/>
                  <a:latin typeface="Arial" panose="020B0604020202020204" pitchFamily="34" charset="0"/>
                  <a:ea typeface="Calibri" panose="020F0502020204030204" pitchFamily="34" charset="0"/>
                  <a:cs typeface="Times New Roman" panose="02020603050405020304" pitchFamily="18" charset="0"/>
                </a:rPr>
                <a:t>Ende</a:t>
              </a:r>
              <a:endParaRPr kumimoji="0" lang="de-CH" sz="1200" b="0" i="0" u="none" strike="noStrike" kern="0" cap="none" spc="0" normalizeH="0" baseline="0" noProof="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endParaRPr>
            </a:p>
          </p:txBody>
        </p:sp>
        <p:grpSp>
          <p:nvGrpSpPr>
            <p:cNvPr id="16" name="Gruppieren 15">
              <a:extLst>
                <a:ext uri="{FF2B5EF4-FFF2-40B4-BE49-F238E27FC236}">
                  <a16:creationId xmlns:a16="http://schemas.microsoft.com/office/drawing/2014/main" id="{813EE183-15D7-4559-BAAE-83AB82CE2602}"/>
                </a:ext>
              </a:extLst>
            </p:cNvPr>
            <p:cNvGrpSpPr/>
            <p:nvPr/>
          </p:nvGrpSpPr>
          <p:grpSpPr>
            <a:xfrm>
              <a:off x="620973" y="327546"/>
              <a:ext cx="5024" cy="2879153"/>
              <a:chOff x="0" y="0"/>
              <a:chExt cx="5024" cy="2879153"/>
            </a:xfrm>
          </p:grpSpPr>
          <p:cxnSp>
            <p:nvCxnSpPr>
              <p:cNvPr id="17" name="Gerade Verbindung mit Pfeil 16">
                <a:extLst>
                  <a:ext uri="{FF2B5EF4-FFF2-40B4-BE49-F238E27FC236}">
                    <a16:creationId xmlns:a16="http://schemas.microsoft.com/office/drawing/2014/main" id="{F036CD6F-B144-4BA4-AC7E-0635CF0C123E}"/>
                  </a:ext>
                </a:extLst>
              </p:cNvPr>
              <p:cNvCxnSpPr/>
              <p:nvPr/>
            </p:nvCxnSpPr>
            <p:spPr>
              <a:xfrm>
                <a:off x="0" y="0"/>
                <a:ext cx="0" cy="282038"/>
              </a:xfrm>
              <a:prstGeom prst="straightConnector1">
                <a:avLst/>
              </a:prstGeom>
              <a:noFill/>
              <a:ln w="6350" cap="flat" cmpd="sng" algn="ctr">
                <a:solidFill>
                  <a:srgbClr val="5B9BD5">
                    <a:lumMod val="50000"/>
                  </a:srgbClr>
                </a:solidFill>
                <a:prstDash val="solid"/>
                <a:miter lim="800000"/>
                <a:tailEnd type="triangle"/>
              </a:ln>
              <a:effectLst/>
            </p:spPr>
          </p:cxnSp>
          <p:cxnSp>
            <p:nvCxnSpPr>
              <p:cNvPr id="18" name="Gerade Verbindung mit Pfeil 17">
                <a:extLst>
                  <a:ext uri="{FF2B5EF4-FFF2-40B4-BE49-F238E27FC236}">
                    <a16:creationId xmlns:a16="http://schemas.microsoft.com/office/drawing/2014/main" id="{C9D1942E-2FF4-4C9E-8F56-3634E7BDA403}"/>
                  </a:ext>
                </a:extLst>
              </p:cNvPr>
              <p:cNvCxnSpPr/>
              <p:nvPr/>
            </p:nvCxnSpPr>
            <p:spPr>
              <a:xfrm flipH="1">
                <a:off x="0" y="634621"/>
                <a:ext cx="5024" cy="286378"/>
              </a:xfrm>
              <a:prstGeom prst="straightConnector1">
                <a:avLst/>
              </a:prstGeom>
              <a:noFill/>
              <a:ln w="6350" cap="flat" cmpd="sng" algn="ctr">
                <a:solidFill>
                  <a:srgbClr val="5B9BD5">
                    <a:lumMod val="50000"/>
                  </a:srgbClr>
                </a:solidFill>
                <a:prstDash val="solid"/>
                <a:miter lim="800000"/>
                <a:tailEnd type="triangle"/>
              </a:ln>
              <a:effectLst/>
            </p:spPr>
          </p:cxnSp>
          <p:cxnSp>
            <p:nvCxnSpPr>
              <p:cNvPr id="19" name="Gerade Verbindung mit Pfeil 18">
                <a:extLst>
                  <a:ext uri="{FF2B5EF4-FFF2-40B4-BE49-F238E27FC236}">
                    <a16:creationId xmlns:a16="http://schemas.microsoft.com/office/drawing/2014/main" id="{93175537-C39C-41B8-8AF2-CCD69BBA06D5}"/>
                  </a:ext>
                </a:extLst>
              </p:cNvPr>
              <p:cNvCxnSpPr/>
              <p:nvPr/>
            </p:nvCxnSpPr>
            <p:spPr>
              <a:xfrm flipH="1">
                <a:off x="0" y="1187355"/>
                <a:ext cx="5024" cy="271305"/>
              </a:xfrm>
              <a:prstGeom prst="straightConnector1">
                <a:avLst/>
              </a:prstGeom>
              <a:noFill/>
              <a:ln w="6350" cap="flat" cmpd="sng" algn="ctr">
                <a:solidFill>
                  <a:srgbClr val="5B9BD5">
                    <a:lumMod val="50000"/>
                  </a:srgbClr>
                </a:solidFill>
                <a:prstDash val="solid"/>
                <a:miter lim="800000"/>
                <a:tailEnd type="triangle"/>
              </a:ln>
              <a:effectLst/>
            </p:spPr>
          </p:cxnSp>
          <p:cxnSp>
            <p:nvCxnSpPr>
              <p:cNvPr id="20" name="Gerade Verbindung mit Pfeil 19">
                <a:extLst>
                  <a:ext uri="{FF2B5EF4-FFF2-40B4-BE49-F238E27FC236}">
                    <a16:creationId xmlns:a16="http://schemas.microsoft.com/office/drawing/2014/main" id="{03D8416F-9711-4CE7-A6E0-6AB96A3A73C7}"/>
                  </a:ext>
                </a:extLst>
              </p:cNvPr>
              <p:cNvCxnSpPr/>
              <p:nvPr/>
            </p:nvCxnSpPr>
            <p:spPr>
              <a:xfrm>
                <a:off x="0" y="2026692"/>
                <a:ext cx="0" cy="286378"/>
              </a:xfrm>
              <a:prstGeom prst="straightConnector1">
                <a:avLst/>
              </a:prstGeom>
              <a:noFill/>
              <a:ln w="6350" cap="flat" cmpd="sng" algn="ctr">
                <a:solidFill>
                  <a:srgbClr val="5B9BD5">
                    <a:lumMod val="50000"/>
                  </a:srgbClr>
                </a:solidFill>
                <a:prstDash val="solid"/>
                <a:miter lim="800000"/>
                <a:tailEnd type="triangle"/>
              </a:ln>
              <a:effectLst/>
            </p:spPr>
          </p:cxnSp>
          <p:cxnSp>
            <p:nvCxnSpPr>
              <p:cNvPr id="21" name="Gerade Verbindung mit Pfeil 20">
                <a:extLst>
                  <a:ext uri="{FF2B5EF4-FFF2-40B4-BE49-F238E27FC236}">
                    <a16:creationId xmlns:a16="http://schemas.microsoft.com/office/drawing/2014/main" id="{8FDF3D85-0110-4D96-8183-7C831FD05285}"/>
                  </a:ext>
                </a:extLst>
              </p:cNvPr>
              <p:cNvCxnSpPr/>
              <p:nvPr/>
            </p:nvCxnSpPr>
            <p:spPr>
              <a:xfrm>
                <a:off x="0" y="2668137"/>
                <a:ext cx="0" cy="211016"/>
              </a:xfrm>
              <a:prstGeom prst="straightConnector1">
                <a:avLst/>
              </a:prstGeom>
              <a:noFill/>
              <a:ln w="6350" cap="flat" cmpd="sng" algn="ctr">
                <a:solidFill>
                  <a:srgbClr val="5B9BD5">
                    <a:lumMod val="50000"/>
                  </a:srgbClr>
                </a:solidFill>
                <a:prstDash val="solid"/>
                <a:miter lim="800000"/>
                <a:tailEnd type="triangle"/>
              </a:ln>
              <a:effectLst/>
            </p:spPr>
          </p:cxnSp>
        </p:grpSp>
      </p:grpSp>
      <p:pic>
        <p:nvPicPr>
          <p:cNvPr id="23" name="Grafik 22">
            <a:extLst>
              <a:ext uri="{FF2B5EF4-FFF2-40B4-BE49-F238E27FC236}">
                <a16:creationId xmlns:a16="http://schemas.microsoft.com/office/drawing/2014/main" id="{4ACA14B7-5B5A-4ADC-98B0-A97453F60F7A}"/>
              </a:ext>
            </a:extLst>
          </p:cNvPr>
          <p:cNvPicPr>
            <a:picLocks noChangeAspect="1"/>
          </p:cNvPicPr>
          <p:nvPr/>
        </p:nvPicPr>
        <p:blipFill>
          <a:blip r:embed="rId3"/>
          <a:stretch>
            <a:fillRect/>
          </a:stretch>
        </p:blipFill>
        <p:spPr>
          <a:xfrm>
            <a:off x="4691143" y="1303016"/>
            <a:ext cx="5045224" cy="5050563"/>
          </a:xfrm>
          <a:prstGeom prst="rect">
            <a:avLst/>
          </a:prstGeom>
        </p:spPr>
      </p:pic>
    </p:spTree>
    <p:extLst>
      <p:ext uri="{BB962C8B-B14F-4D97-AF65-F5344CB8AC3E}">
        <p14:creationId xmlns:p14="http://schemas.microsoft.com/office/powerpoint/2010/main" val="326533616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7865806" y="643463"/>
            <a:ext cx="3706762" cy="1608124"/>
          </a:xfrm>
        </p:spPr>
        <p:txBody>
          <a:bodyPr>
            <a:normAutofit/>
          </a:bodyPr>
          <a:lstStyle/>
          <a:p>
            <a:r>
              <a:rPr lang="de-CH" dirty="0"/>
              <a:t>Interpretation der Bilder</a:t>
            </a:r>
          </a:p>
        </p:txBody>
      </p:sp>
      <p:pic>
        <p:nvPicPr>
          <p:cNvPr id="4" name="Inhaltsplatzhalter 3">
            <a:extLst>
              <a:ext uri="{FF2B5EF4-FFF2-40B4-BE49-F238E27FC236}">
                <a16:creationId xmlns:a16="http://schemas.microsoft.com/office/drawing/2014/main" id="{8A8E4D24-EF3C-4FB5-AA09-7D1B2C2714F3}"/>
              </a:ext>
            </a:extLst>
          </p:cNvPr>
          <p:cNvPicPr>
            <a:picLocks noChangeAspect="1"/>
          </p:cNvPicPr>
          <p:nvPr/>
        </p:nvPicPr>
        <p:blipFill>
          <a:blip r:embed="rId4"/>
          <a:srcRect/>
          <a:stretch/>
        </p:blipFill>
        <p:spPr>
          <a:xfrm>
            <a:off x="1157088" y="646425"/>
            <a:ext cx="5870629" cy="5574431"/>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A58E75DA-FFF2-4C6A-9EC2-EE1F8F50B0A9}"/>
              </a:ext>
            </a:extLst>
          </p:cNvPr>
          <p:cNvSpPr>
            <a:spLocks noGrp="1"/>
          </p:cNvSpPr>
          <p:nvPr>
            <p:ph idx="1"/>
          </p:nvPr>
        </p:nvSpPr>
        <p:spPr>
          <a:xfrm>
            <a:off x="7865806" y="2251587"/>
            <a:ext cx="3706762" cy="3972232"/>
          </a:xfrm>
        </p:spPr>
        <p:txBody>
          <a:bodyPr>
            <a:normAutofit/>
          </a:bodyPr>
          <a:lstStyle/>
          <a:p>
            <a:pPr marL="0" indent="0">
              <a:buNone/>
            </a:pPr>
            <a:r>
              <a:rPr lang="en-US" sz="2400" i="1" dirty="0" err="1"/>
              <a:t>Legende</a:t>
            </a:r>
            <a:r>
              <a:rPr lang="en-US" sz="2400" i="1" dirty="0"/>
              <a:t>:</a:t>
            </a:r>
          </a:p>
          <a:p>
            <a:r>
              <a:rPr lang="en-US" sz="2400" dirty="0"/>
              <a:t>Venus – </a:t>
            </a:r>
            <a:r>
              <a:rPr lang="en-US" sz="2400" dirty="0" err="1"/>
              <a:t>Erde</a:t>
            </a:r>
            <a:endParaRPr lang="en-US" sz="2400" dirty="0"/>
          </a:p>
          <a:p>
            <a:r>
              <a:rPr lang="en-US" sz="2400" dirty="0"/>
              <a:t>3 </a:t>
            </a:r>
            <a:r>
              <a:rPr lang="en-US" sz="2400" dirty="0" err="1"/>
              <a:t>Tagesschritte</a:t>
            </a:r>
            <a:endParaRPr lang="en-US" sz="2400" dirty="0"/>
          </a:p>
          <a:p>
            <a:r>
              <a:rPr lang="en-US" sz="2400" dirty="0" err="1"/>
              <a:t>Zeitraum</a:t>
            </a:r>
            <a:r>
              <a:rPr lang="en-US" sz="2400" dirty="0"/>
              <a:t>: 8 Jahre</a:t>
            </a:r>
          </a:p>
        </p:txBody>
      </p:sp>
    </p:spTree>
    <p:extLst>
      <p:ext uri="{BB962C8B-B14F-4D97-AF65-F5344CB8AC3E}">
        <p14:creationId xmlns:p14="http://schemas.microsoft.com/office/powerpoint/2010/main" val="258972383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7865806" y="643463"/>
            <a:ext cx="3706762" cy="1608124"/>
          </a:xfrm>
        </p:spPr>
        <p:txBody>
          <a:bodyPr>
            <a:normAutofit/>
          </a:bodyPr>
          <a:lstStyle/>
          <a:p>
            <a:r>
              <a:rPr lang="de-CH" dirty="0"/>
              <a:t>Interpretation der Bilder</a:t>
            </a:r>
          </a:p>
        </p:txBody>
      </p:sp>
      <p:pic>
        <p:nvPicPr>
          <p:cNvPr id="4" name="Inhaltsplatzhalter 3">
            <a:extLst>
              <a:ext uri="{FF2B5EF4-FFF2-40B4-BE49-F238E27FC236}">
                <a16:creationId xmlns:a16="http://schemas.microsoft.com/office/drawing/2014/main" id="{8A8E4D24-EF3C-4FB5-AA09-7D1B2C2714F3}"/>
              </a:ext>
            </a:extLst>
          </p:cNvPr>
          <p:cNvPicPr>
            <a:picLocks noChangeAspect="1"/>
          </p:cNvPicPr>
          <p:nvPr/>
        </p:nvPicPr>
        <p:blipFill>
          <a:blip r:embed="rId4"/>
          <a:srcRect/>
          <a:stretch/>
        </p:blipFill>
        <p:spPr>
          <a:xfrm>
            <a:off x="1170935" y="670992"/>
            <a:ext cx="5842934" cy="5525298"/>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A58E75DA-FFF2-4C6A-9EC2-EE1F8F50B0A9}"/>
              </a:ext>
            </a:extLst>
          </p:cNvPr>
          <p:cNvSpPr>
            <a:spLocks noGrp="1"/>
          </p:cNvSpPr>
          <p:nvPr>
            <p:ph idx="1"/>
          </p:nvPr>
        </p:nvSpPr>
        <p:spPr>
          <a:xfrm>
            <a:off x="7865806" y="2251587"/>
            <a:ext cx="3706762" cy="3972232"/>
          </a:xfrm>
        </p:spPr>
        <p:txBody>
          <a:bodyPr>
            <a:normAutofit/>
          </a:bodyPr>
          <a:lstStyle/>
          <a:p>
            <a:pPr marL="0" indent="0">
              <a:buNone/>
            </a:pPr>
            <a:r>
              <a:rPr lang="en-US" sz="2400" i="1" dirty="0" err="1"/>
              <a:t>Legende</a:t>
            </a:r>
            <a:r>
              <a:rPr lang="en-US" sz="2400" i="1" dirty="0"/>
              <a:t>:</a:t>
            </a:r>
          </a:p>
          <a:p>
            <a:r>
              <a:rPr lang="en-US" sz="2400" dirty="0" err="1"/>
              <a:t>Merkur</a:t>
            </a:r>
            <a:r>
              <a:rPr lang="en-US" sz="2400" dirty="0"/>
              <a:t> – Venus</a:t>
            </a:r>
          </a:p>
          <a:p>
            <a:r>
              <a:rPr lang="en-US" sz="2400" dirty="0"/>
              <a:t>3 </a:t>
            </a:r>
            <a:r>
              <a:rPr lang="en-US" sz="2400" dirty="0" err="1"/>
              <a:t>Tagesschritte</a:t>
            </a:r>
            <a:endParaRPr lang="en-US" sz="2400" dirty="0"/>
          </a:p>
          <a:p>
            <a:r>
              <a:rPr lang="en-US" sz="2400" dirty="0" err="1"/>
              <a:t>Zeitraum</a:t>
            </a:r>
            <a:r>
              <a:rPr lang="en-US" sz="2400" dirty="0"/>
              <a:t>: 5.6 Jahre</a:t>
            </a:r>
          </a:p>
        </p:txBody>
      </p:sp>
    </p:spTree>
    <p:extLst>
      <p:ext uri="{BB962C8B-B14F-4D97-AF65-F5344CB8AC3E}">
        <p14:creationId xmlns:p14="http://schemas.microsoft.com/office/powerpoint/2010/main" val="170774656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7865806" y="643463"/>
            <a:ext cx="3706762" cy="1608124"/>
          </a:xfrm>
        </p:spPr>
        <p:txBody>
          <a:bodyPr>
            <a:normAutofit/>
          </a:bodyPr>
          <a:lstStyle/>
          <a:p>
            <a:r>
              <a:rPr lang="de-CH" dirty="0"/>
              <a:t>Interpretation der Bilder</a:t>
            </a:r>
          </a:p>
        </p:txBody>
      </p:sp>
      <p:pic>
        <p:nvPicPr>
          <p:cNvPr id="4" name="Inhaltsplatzhalter 3">
            <a:extLst>
              <a:ext uri="{FF2B5EF4-FFF2-40B4-BE49-F238E27FC236}">
                <a16:creationId xmlns:a16="http://schemas.microsoft.com/office/drawing/2014/main" id="{8A8E4D24-EF3C-4FB5-AA09-7D1B2C2714F3}"/>
              </a:ext>
            </a:extLst>
          </p:cNvPr>
          <p:cNvPicPr>
            <a:picLocks noChangeAspect="1"/>
          </p:cNvPicPr>
          <p:nvPr/>
        </p:nvPicPr>
        <p:blipFill>
          <a:blip r:embed="rId4"/>
          <a:srcRect/>
          <a:stretch/>
        </p:blipFill>
        <p:spPr>
          <a:xfrm>
            <a:off x="1157088" y="653338"/>
            <a:ext cx="5870629" cy="5560606"/>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A58E75DA-FFF2-4C6A-9EC2-EE1F8F50B0A9}"/>
              </a:ext>
            </a:extLst>
          </p:cNvPr>
          <p:cNvSpPr>
            <a:spLocks noGrp="1"/>
          </p:cNvSpPr>
          <p:nvPr>
            <p:ph idx="1"/>
          </p:nvPr>
        </p:nvSpPr>
        <p:spPr>
          <a:xfrm>
            <a:off x="7865806" y="2251587"/>
            <a:ext cx="3706762" cy="3972232"/>
          </a:xfrm>
        </p:spPr>
        <p:txBody>
          <a:bodyPr>
            <a:normAutofit/>
          </a:bodyPr>
          <a:lstStyle/>
          <a:p>
            <a:pPr marL="0" indent="0">
              <a:buNone/>
            </a:pPr>
            <a:r>
              <a:rPr lang="en-US" sz="2400" i="1" dirty="0" err="1"/>
              <a:t>Legende</a:t>
            </a:r>
            <a:r>
              <a:rPr lang="en-US" sz="2400" i="1" dirty="0"/>
              <a:t>:</a:t>
            </a:r>
          </a:p>
          <a:p>
            <a:r>
              <a:rPr lang="en-US" sz="2400" dirty="0"/>
              <a:t>Mars – Jupiter</a:t>
            </a:r>
          </a:p>
          <a:p>
            <a:r>
              <a:rPr lang="en-US" sz="2400" dirty="0"/>
              <a:t>10 </a:t>
            </a:r>
            <a:r>
              <a:rPr lang="en-US" sz="2400" dirty="0" err="1"/>
              <a:t>Tagesschritte</a:t>
            </a:r>
            <a:endParaRPr lang="en-US" sz="2400" dirty="0"/>
          </a:p>
          <a:p>
            <a:r>
              <a:rPr lang="en-US" sz="2400" dirty="0" err="1"/>
              <a:t>Zeitraum</a:t>
            </a:r>
            <a:r>
              <a:rPr lang="en-US" sz="2400" dirty="0"/>
              <a:t>: 35.7 Jahre</a:t>
            </a:r>
          </a:p>
        </p:txBody>
      </p:sp>
    </p:spTree>
    <p:extLst>
      <p:ext uri="{BB962C8B-B14F-4D97-AF65-F5344CB8AC3E}">
        <p14:creationId xmlns:p14="http://schemas.microsoft.com/office/powerpoint/2010/main" val="414597464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7865806" y="643463"/>
            <a:ext cx="3706762" cy="1608124"/>
          </a:xfrm>
        </p:spPr>
        <p:txBody>
          <a:bodyPr>
            <a:normAutofit/>
          </a:bodyPr>
          <a:lstStyle/>
          <a:p>
            <a:r>
              <a:rPr lang="de-CH" dirty="0"/>
              <a:t>Interpretation der Bilder</a:t>
            </a:r>
          </a:p>
        </p:txBody>
      </p:sp>
      <p:pic>
        <p:nvPicPr>
          <p:cNvPr id="4" name="Inhaltsplatzhalter 3">
            <a:extLst>
              <a:ext uri="{FF2B5EF4-FFF2-40B4-BE49-F238E27FC236}">
                <a16:creationId xmlns:a16="http://schemas.microsoft.com/office/drawing/2014/main" id="{8A8E4D24-EF3C-4FB5-AA09-7D1B2C2714F3}"/>
              </a:ext>
            </a:extLst>
          </p:cNvPr>
          <p:cNvPicPr>
            <a:picLocks noChangeAspect="1"/>
          </p:cNvPicPr>
          <p:nvPr/>
        </p:nvPicPr>
        <p:blipFill>
          <a:blip r:embed="rId4"/>
          <a:srcRect/>
          <a:stretch/>
        </p:blipFill>
        <p:spPr>
          <a:xfrm>
            <a:off x="1157088" y="670992"/>
            <a:ext cx="5870629" cy="5525298"/>
          </a:xfrm>
          <a:prstGeom prst="rect">
            <a:avLst/>
          </a:prstGeom>
          <a:ln>
            <a:noFill/>
          </a:ln>
          <a:effectLst>
            <a:outerShdw blurRad="292100" dist="139700" dir="2700000" algn="tl" rotWithShape="0">
              <a:srgbClr val="333333">
                <a:alpha val="65000"/>
              </a:srgbClr>
            </a:outerShdw>
          </a:effectLst>
        </p:spPr>
      </p:pic>
      <p:sp>
        <p:nvSpPr>
          <p:cNvPr id="8" name="Content Placeholder 7">
            <a:extLst>
              <a:ext uri="{FF2B5EF4-FFF2-40B4-BE49-F238E27FC236}">
                <a16:creationId xmlns:a16="http://schemas.microsoft.com/office/drawing/2014/main" id="{A58E75DA-FFF2-4C6A-9EC2-EE1F8F50B0A9}"/>
              </a:ext>
            </a:extLst>
          </p:cNvPr>
          <p:cNvSpPr>
            <a:spLocks noGrp="1"/>
          </p:cNvSpPr>
          <p:nvPr>
            <p:ph idx="1"/>
          </p:nvPr>
        </p:nvSpPr>
        <p:spPr>
          <a:xfrm>
            <a:off x="7865806" y="2251587"/>
            <a:ext cx="3706762" cy="3972232"/>
          </a:xfrm>
        </p:spPr>
        <p:txBody>
          <a:bodyPr>
            <a:normAutofit/>
          </a:bodyPr>
          <a:lstStyle/>
          <a:p>
            <a:pPr marL="0" indent="0">
              <a:buNone/>
            </a:pPr>
            <a:r>
              <a:rPr lang="en-US" sz="2400" i="1" dirty="0" err="1"/>
              <a:t>Legende</a:t>
            </a:r>
            <a:r>
              <a:rPr lang="en-US" sz="2400" i="1" dirty="0"/>
              <a:t>:</a:t>
            </a:r>
          </a:p>
          <a:p>
            <a:r>
              <a:rPr lang="en-US" sz="2400" dirty="0" err="1"/>
              <a:t>Erde</a:t>
            </a:r>
            <a:r>
              <a:rPr lang="en-US" sz="2400" dirty="0"/>
              <a:t> – Mars</a:t>
            </a:r>
          </a:p>
          <a:p>
            <a:r>
              <a:rPr lang="en-US" sz="2400" dirty="0"/>
              <a:t>5 </a:t>
            </a:r>
            <a:r>
              <a:rPr lang="en-US" sz="2400" dirty="0" err="1"/>
              <a:t>Tagesschritte</a:t>
            </a:r>
            <a:endParaRPr lang="en-US" sz="2400" dirty="0"/>
          </a:p>
          <a:p>
            <a:r>
              <a:rPr lang="en-US" sz="2400" dirty="0" err="1"/>
              <a:t>Zeitraum</a:t>
            </a:r>
            <a:r>
              <a:rPr lang="en-US" sz="2400" dirty="0"/>
              <a:t>: 15.3 Jahre</a:t>
            </a:r>
          </a:p>
        </p:txBody>
      </p:sp>
    </p:spTree>
    <p:extLst>
      <p:ext uri="{BB962C8B-B14F-4D97-AF65-F5344CB8AC3E}">
        <p14:creationId xmlns:p14="http://schemas.microsoft.com/office/powerpoint/2010/main" val="3789513506"/>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Schlussfolgerung</a:t>
            </a:r>
          </a:p>
        </p:txBody>
      </p:sp>
      <p:sp>
        <p:nvSpPr>
          <p:cNvPr id="6" name="Inhaltsplatzhalter 5">
            <a:extLst>
              <a:ext uri="{FF2B5EF4-FFF2-40B4-BE49-F238E27FC236}">
                <a16:creationId xmlns:a16="http://schemas.microsoft.com/office/drawing/2014/main" id="{6B15B38E-4A0D-4FCE-9E58-1B4341E90B8A}"/>
              </a:ext>
            </a:extLst>
          </p:cNvPr>
          <p:cNvSpPr>
            <a:spLocks noGrp="1"/>
          </p:cNvSpPr>
          <p:nvPr>
            <p:ph idx="1"/>
          </p:nvPr>
        </p:nvSpPr>
        <p:spPr>
          <a:xfrm>
            <a:off x="685800" y="1751735"/>
            <a:ext cx="10131425" cy="2887998"/>
          </a:xfrm>
        </p:spPr>
        <p:txBody>
          <a:bodyPr anchor="t">
            <a:normAutofit/>
          </a:bodyPr>
          <a:lstStyle/>
          <a:p>
            <a:r>
              <a:rPr lang="de-CH" sz="2400" dirty="0"/>
              <a:t>Planetenfigur wiederholt sich phasenverschoben</a:t>
            </a:r>
          </a:p>
          <a:p>
            <a:r>
              <a:rPr lang="de-CH" sz="2400" dirty="0"/>
              <a:t>Blume / Stern häufig als Resultat zu beobachten</a:t>
            </a:r>
          </a:p>
          <a:p>
            <a:r>
              <a:rPr lang="de-CH" sz="2400" dirty="0"/>
              <a:t>Es konnte keine höhere Ordnung nachgewiesen werden</a:t>
            </a:r>
          </a:p>
          <a:p>
            <a:r>
              <a:rPr lang="de-CH" sz="2400" dirty="0"/>
              <a:t>Frage lässt sich nicht abschliessend klären</a:t>
            </a:r>
          </a:p>
          <a:p>
            <a:r>
              <a:rPr lang="de-CH" sz="2400" dirty="0"/>
              <a:t>Es sind erweiterte Untersuchungen nötig (evtl. 3 Gestirne in Konjunktion oder als Dreiecksschwerpunkt dargestellt)</a:t>
            </a:r>
          </a:p>
        </p:txBody>
      </p:sp>
      <p:sp>
        <p:nvSpPr>
          <p:cNvPr id="7" name="Textfeld 6">
            <a:extLst>
              <a:ext uri="{FF2B5EF4-FFF2-40B4-BE49-F238E27FC236}">
                <a16:creationId xmlns:a16="http://schemas.microsoft.com/office/drawing/2014/main" id="{B1DE098D-BF70-4801-8800-252BE48E736F}"/>
              </a:ext>
            </a:extLst>
          </p:cNvPr>
          <p:cNvSpPr txBox="1"/>
          <p:nvPr/>
        </p:nvSpPr>
        <p:spPr>
          <a:xfrm>
            <a:off x="1999827" y="5081772"/>
            <a:ext cx="8192346" cy="1400192"/>
          </a:xfrm>
          <a:prstGeom prst="rect">
            <a:avLst/>
          </a:prstGeom>
          <a:noFill/>
        </p:spPr>
        <p:txBody>
          <a:bodyPr wrap="square" rtlCol="0">
            <a:spAutoFit/>
          </a:bodyPr>
          <a:lstStyle/>
          <a:p>
            <a:pPr algn="just">
              <a:lnSpc>
                <a:spcPct val="107000"/>
              </a:lnSpc>
              <a:spcAft>
                <a:spcPts val="800"/>
              </a:spcAft>
            </a:pPr>
            <a:r>
              <a:rPr lang="de-CH" sz="2000" dirty="0">
                <a:latin typeface="Calibri" panose="020F0502020204030204" pitchFamily="34" charset="0"/>
                <a:ea typeface="Calibri" panose="020F0502020204030204" pitchFamily="34" charset="0"/>
                <a:cs typeface="Times New Roman" panose="02020603050405020304" pitchFamily="18" charset="0"/>
              </a:rPr>
              <a:t>Das Zitat von John Locke (1632-1704) fasst dies in philosophische Worte;</a:t>
            </a:r>
            <a:endParaRPr lang="de-CH"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CH" i="1" dirty="0">
                <a:latin typeface="Calibri" panose="020F0502020204030204" pitchFamily="34" charset="0"/>
                <a:ea typeface="Calibri" panose="020F0502020204030204" pitchFamily="34" charset="0"/>
                <a:cs typeface="Times New Roman" panose="02020603050405020304" pitchFamily="18" charset="0"/>
              </a:rPr>
              <a:t>„Der beste Weg zur Wahrheit ist, die Dinge so zu betrachten, wie sie sind, und nicht so, wie wir folgern, dass sie zu sein hätten, wie wir sie uns vorstellen oder wie wir von anderen gelehrt wurden, sie uns vorzustellen.“ </a:t>
            </a:r>
            <a:endParaRPr lang="de-CH"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342086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86A404-6262-42F5-9D7A-F532B44C3088}"/>
              </a:ext>
            </a:extLst>
          </p:cNvPr>
          <p:cNvSpPr>
            <a:spLocks noGrp="1"/>
          </p:cNvSpPr>
          <p:nvPr>
            <p:ph type="title"/>
          </p:nvPr>
        </p:nvSpPr>
        <p:spPr>
          <a:xfrm>
            <a:off x="648000" y="324000"/>
            <a:ext cx="10131425" cy="1456267"/>
          </a:xfrm>
        </p:spPr>
        <p:txBody>
          <a:bodyPr/>
          <a:lstStyle/>
          <a:p>
            <a:r>
              <a:rPr lang="de-CH" dirty="0"/>
              <a:t>Inhaltsverzeichnis</a:t>
            </a:r>
          </a:p>
        </p:txBody>
      </p:sp>
      <p:sp>
        <p:nvSpPr>
          <p:cNvPr id="3" name="Inhaltsplatzhalter 2">
            <a:extLst>
              <a:ext uri="{FF2B5EF4-FFF2-40B4-BE49-F238E27FC236}">
                <a16:creationId xmlns:a16="http://schemas.microsoft.com/office/drawing/2014/main" id="{5228322C-5310-4DD8-B79F-662871D4011E}"/>
              </a:ext>
            </a:extLst>
          </p:cNvPr>
          <p:cNvSpPr>
            <a:spLocks noGrp="1"/>
          </p:cNvSpPr>
          <p:nvPr>
            <p:ph idx="1"/>
          </p:nvPr>
        </p:nvSpPr>
        <p:spPr/>
        <p:txBody>
          <a:bodyPr>
            <a:normAutofit fontScale="92500" lnSpcReduction="20000"/>
          </a:bodyPr>
          <a:lstStyle/>
          <a:p>
            <a:r>
              <a:rPr lang="de-CH" sz="2600" dirty="0"/>
              <a:t>Einleitung</a:t>
            </a:r>
          </a:p>
          <a:p>
            <a:r>
              <a:rPr lang="de-CH" sz="2600" dirty="0"/>
              <a:t>Theoretische Grundlagen</a:t>
            </a:r>
          </a:p>
          <a:p>
            <a:r>
              <a:rPr lang="de-CH" sz="2600" dirty="0"/>
              <a:t>Vorgehen</a:t>
            </a:r>
          </a:p>
          <a:p>
            <a:r>
              <a:rPr lang="de-CH" sz="2600" dirty="0"/>
              <a:t>Programm</a:t>
            </a:r>
          </a:p>
          <a:p>
            <a:r>
              <a:rPr lang="de-CH" sz="2600" dirty="0"/>
              <a:t>Interpretation der Bilder</a:t>
            </a:r>
          </a:p>
          <a:p>
            <a:r>
              <a:rPr lang="de-CH" sz="2600" dirty="0"/>
              <a:t>Schlussfolgerung</a:t>
            </a:r>
          </a:p>
          <a:p>
            <a:r>
              <a:rPr lang="de-CH" sz="2600" dirty="0"/>
              <a:t>Fragen</a:t>
            </a:r>
          </a:p>
          <a:p>
            <a:r>
              <a:rPr lang="de-CH" sz="2600" dirty="0"/>
              <a:t>Dank</a:t>
            </a:r>
          </a:p>
          <a:p>
            <a:endParaRPr lang="de-CH" dirty="0"/>
          </a:p>
        </p:txBody>
      </p:sp>
    </p:spTree>
    <p:extLst>
      <p:ext uri="{BB962C8B-B14F-4D97-AF65-F5344CB8AC3E}">
        <p14:creationId xmlns:p14="http://schemas.microsoft.com/office/powerpoint/2010/main" val="1061206093"/>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Fragen</a:t>
            </a:r>
          </a:p>
        </p:txBody>
      </p:sp>
      <p:pic>
        <p:nvPicPr>
          <p:cNvPr id="5" name="Grafik 4">
            <a:extLst>
              <a:ext uri="{FF2B5EF4-FFF2-40B4-BE49-F238E27FC236}">
                <a16:creationId xmlns:a16="http://schemas.microsoft.com/office/drawing/2014/main" id="{FA3BE92F-BE6C-4DF6-8D1E-4D5550C8F1F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750" b="96750" l="10000" r="90000">
                        <a14:foregroundMark x1="32333" y1="12000" x2="38778" y2="5625"/>
                        <a14:foregroundMark x1="38778" y1="5625" x2="47444" y2="2250"/>
                        <a14:foregroundMark x1="47444" y1="2250" x2="56444" y2="3250"/>
                        <a14:foregroundMark x1="56444" y1="3250" x2="64778" y2="6875"/>
                        <a14:foregroundMark x1="64778" y1="6875" x2="56556" y2="11125"/>
                        <a14:foregroundMark x1="56556" y1="11125" x2="32556" y2="12000"/>
                        <a14:foregroundMark x1="35778" y1="10125" x2="38111" y2="10250"/>
                        <a14:foregroundMark x1="39000" y1="4625" x2="47000" y2="1500"/>
                        <a14:foregroundMark x1="47000" y1="1500" x2="55667" y2="2250"/>
                        <a14:foregroundMark x1="55667" y1="2250" x2="50889" y2="10375"/>
                        <a14:foregroundMark x1="50889" y1="10375" x2="42778" y2="7375"/>
                        <a14:foregroundMark x1="42778" y1="7375" x2="39111" y2="4625"/>
                        <a14:foregroundMark x1="47222" y1="3750" x2="47111" y2="3875"/>
                        <a14:foregroundMark x1="45667" y1="4250" x2="46333" y2="5375"/>
                        <a14:foregroundMark x1="45556" y1="4750" x2="43222" y2="4625"/>
                        <a14:foregroundMark x1="46333" y1="7000" x2="44778" y2="6625"/>
                        <a14:foregroundMark x1="57000" y1="6125" x2="57222" y2="5625"/>
                        <a14:foregroundMark x1="57111" y1="6000" x2="55111" y2="7375"/>
                        <a14:foregroundMark x1="55667" y1="7250" x2="54778" y2="7500"/>
                        <a14:foregroundMark x1="57556" y1="5750" x2="56778" y2="6125"/>
                        <a14:foregroundMark x1="39111" y1="56000" x2="36889" y2="55500"/>
                        <a14:foregroundMark x1="39444" y1="50875" x2="34333" y2="58750"/>
                        <a14:foregroundMark x1="34333" y1="58750" x2="35778" y2="55875"/>
                        <a14:foregroundMark x1="38667" y1="50750" x2="36111" y2="55000"/>
                        <a14:foregroundMark x1="37667" y1="50250" x2="37333" y2="51000"/>
                        <a14:foregroundMark x1="37444" y1="50125" x2="36111" y2="51625"/>
                        <a14:foregroundMark x1="29625" y1="94174" x2="28556" y2="95250"/>
                        <a14:foregroundMark x1="28556" y1="95250" x2="37000" y2="97125"/>
                        <a14:foregroundMark x1="37000" y1="97125" x2="43111" y2="90500"/>
                        <a14:foregroundMark x1="43111" y1="90500" x2="35831" y2="90276"/>
                        <a14:foregroundMark x1="31874" y1="94312" x2="38556" y2="96750"/>
                        <a14:foregroundMark x1="38556" y1="96750" x2="41333" y2="93875"/>
                        <a14:backgroundMark x1="34222" y1="88750" x2="34000" y2="89750"/>
                        <a14:backgroundMark x1="34222" y1="89625" x2="29333" y2="93875"/>
                        <a14:backgroundMark x1="39222" y1="82375" x2="39667" y2="82875"/>
                      </a14:backgroundRemoval>
                    </a14:imgEffect>
                  </a14:imgLayer>
                </a14:imgProps>
              </a:ext>
            </a:extLst>
          </a:blip>
          <a:stretch>
            <a:fillRect/>
          </a:stretch>
        </p:blipFill>
        <p:spPr>
          <a:xfrm>
            <a:off x="3292475" y="936978"/>
            <a:ext cx="5607050" cy="4984044"/>
          </a:xfrm>
          <a:prstGeom prst="rect">
            <a:avLst/>
          </a:prstGeom>
        </p:spPr>
      </p:pic>
    </p:spTree>
    <p:extLst>
      <p:ext uri="{BB962C8B-B14F-4D97-AF65-F5344CB8AC3E}">
        <p14:creationId xmlns:p14="http://schemas.microsoft.com/office/powerpoint/2010/main" val="50114465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Dank</a:t>
            </a:r>
          </a:p>
        </p:txBody>
      </p:sp>
      <p:sp>
        <p:nvSpPr>
          <p:cNvPr id="3" name="Inhaltsplatzhalter 2">
            <a:extLst>
              <a:ext uri="{FF2B5EF4-FFF2-40B4-BE49-F238E27FC236}">
                <a16:creationId xmlns:a16="http://schemas.microsoft.com/office/drawing/2014/main" id="{F552C6DB-BEAE-436F-9124-E7C0D0B24F7C}"/>
              </a:ext>
            </a:extLst>
          </p:cNvPr>
          <p:cNvSpPr>
            <a:spLocks noGrp="1"/>
          </p:cNvSpPr>
          <p:nvPr>
            <p:ph idx="1"/>
          </p:nvPr>
        </p:nvSpPr>
        <p:spPr/>
        <p:txBody>
          <a:bodyPr anchor="t">
            <a:normAutofit/>
          </a:bodyPr>
          <a:lstStyle/>
          <a:p>
            <a:r>
              <a:rPr lang="de-CH" sz="2400" dirty="0"/>
              <a:t>Meinem Mentor Herrn Bernard</a:t>
            </a:r>
          </a:p>
          <a:p>
            <a:r>
              <a:rPr lang="de-CH" sz="2400" dirty="0"/>
              <a:t>Meinem Klassenlehrer Herrn Haas</a:t>
            </a:r>
          </a:p>
          <a:p>
            <a:r>
              <a:rPr lang="de-CH" sz="2400" dirty="0"/>
              <a:t>Meinen Eltern</a:t>
            </a:r>
          </a:p>
        </p:txBody>
      </p:sp>
    </p:spTree>
    <p:extLst>
      <p:ext uri="{BB962C8B-B14F-4D97-AF65-F5344CB8AC3E}">
        <p14:creationId xmlns:p14="http://schemas.microsoft.com/office/powerpoint/2010/main" val="223833110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nhaltsplatzhalter 3" descr="Ein Bild, das sitzend, Foto, Glas, Tisch enthält.&#10;&#10;Automatisch generierte Beschreibung">
            <a:extLst>
              <a:ext uri="{FF2B5EF4-FFF2-40B4-BE49-F238E27FC236}">
                <a16:creationId xmlns:a16="http://schemas.microsoft.com/office/drawing/2014/main" id="{D7CAEAB0-82A0-4392-98B3-19A16C2DD9C8}"/>
              </a:ext>
            </a:extLst>
          </p:cNvPr>
          <p:cNvPicPr>
            <a:picLocks noChangeAspect="1"/>
          </p:cNvPicPr>
          <p:nvPr/>
        </p:nvPicPr>
        <p:blipFill rotWithShape="1">
          <a:blip r:embed="rId4">
            <a:alphaModFix amt="20000"/>
          </a:blip>
          <a:srcRect t="24693" b="17017"/>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1025524" y="1970054"/>
            <a:ext cx="10131425" cy="1456267"/>
          </a:xfrm>
        </p:spPr>
        <p:txBody>
          <a:bodyPr>
            <a:noAutofit/>
          </a:bodyPr>
          <a:lstStyle/>
          <a:p>
            <a:pPr algn="ctr"/>
            <a:r>
              <a:rPr lang="de-CH" sz="4800" b="1" dirty="0"/>
              <a:t>Vielen Dank für Ihre Aufmerksamkeit !</a:t>
            </a:r>
          </a:p>
        </p:txBody>
      </p:sp>
    </p:spTree>
    <p:extLst>
      <p:ext uri="{BB962C8B-B14F-4D97-AF65-F5344CB8AC3E}">
        <p14:creationId xmlns:p14="http://schemas.microsoft.com/office/powerpoint/2010/main" val="287052952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Quellen</a:t>
            </a:r>
          </a:p>
        </p:txBody>
      </p:sp>
      <p:sp>
        <p:nvSpPr>
          <p:cNvPr id="3" name="Inhaltsplatzhalter 2">
            <a:extLst>
              <a:ext uri="{FF2B5EF4-FFF2-40B4-BE49-F238E27FC236}">
                <a16:creationId xmlns:a16="http://schemas.microsoft.com/office/drawing/2014/main" id="{F552C6DB-BEAE-436F-9124-E7C0D0B24F7C}"/>
              </a:ext>
            </a:extLst>
          </p:cNvPr>
          <p:cNvSpPr>
            <a:spLocks noGrp="1"/>
          </p:cNvSpPr>
          <p:nvPr>
            <p:ph idx="1"/>
          </p:nvPr>
        </p:nvSpPr>
        <p:spPr/>
        <p:txBody>
          <a:bodyPr anchor="t">
            <a:normAutofit/>
          </a:bodyPr>
          <a:lstStyle/>
          <a:p>
            <a:r>
              <a:rPr lang="de-CH" sz="2400" dirty="0"/>
              <a:t>Folie 4; «Erde-Venus Blume aus dem Internet»: </a:t>
            </a:r>
            <a:r>
              <a:rPr lang="de-CH" sz="2400" dirty="0">
                <a:hlinkClick r:id="rId3"/>
              </a:rPr>
              <a:t>https://www.youtube.com/watch?v=r_DYZWpp95g</a:t>
            </a:r>
            <a:r>
              <a:rPr lang="de-CH" sz="2400" dirty="0"/>
              <a:t> [Stand: 06.02.2020]</a:t>
            </a:r>
          </a:p>
          <a:p>
            <a:r>
              <a:rPr lang="de-CH" sz="2400" dirty="0"/>
              <a:t>Folie 8, 10, 11; «NASA Factsheets»: </a:t>
            </a:r>
            <a:r>
              <a:rPr lang="de-CH" sz="2400" dirty="0">
                <a:hlinkClick r:id="rId4"/>
              </a:rPr>
              <a:t>https://nssdc.gsfc.nasa.gov/planetary/factsheet/</a:t>
            </a:r>
            <a:r>
              <a:rPr lang="de-CH" sz="2400" dirty="0"/>
              <a:t> [Stand: 06.02.2020]</a:t>
            </a:r>
          </a:p>
          <a:p>
            <a:endParaRPr lang="de-CH" sz="2400" dirty="0"/>
          </a:p>
        </p:txBody>
      </p:sp>
    </p:spTree>
    <p:extLst>
      <p:ext uri="{BB962C8B-B14F-4D97-AF65-F5344CB8AC3E}">
        <p14:creationId xmlns:p14="http://schemas.microsoft.com/office/powerpoint/2010/main" val="88819930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Zusatzfolien – Ellipsengeometrie</a:t>
            </a:r>
          </a:p>
        </p:txBody>
      </p:sp>
      <p:pic>
        <p:nvPicPr>
          <p:cNvPr id="9" name="Inhaltsplatzhalter 8">
            <a:extLst>
              <a:ext uri="{FF2B5EF4-FFF2-40B4-BE49-F238E27FC236}">
                <a16:creationId xmlns:a16="http://schemas.microsoft.com/office/drawing/2014/main" id="{01640E7C-12B9-47A7-80DF-58910EF48BD7}"/>
              </a:ext>
            </a:extLst>
          </p:cNvPr>
          <p:cNvPicPr>
            <a:picLocks noGrp="1" noChangeAspect="1"/>
          </p:cNvPicPr>
          <p:nvPr>
            <p:ph idx="1"/>
          </p:nvPr>
        </p:nvPicPr>
        <p:blipFill>
          <a:blip r:embed="rId3"/>
          <a:stretch>
            <a:fillRect/>
          </a:stretch>
        </p:blipFill>
        <p:spPr>
          <a:xfrm>
            <a:off x="685801" y="2065867"/>
            <a:ext cx="7106323" cy="4333398"/>
          </a:xfrm>
          <a:prstGeom prst="rect">
            <a:avLst/>
          </a:prstGeom>
        </p:spPr>
      </p:pic>
    </p:spTree>
    <p:extLst>
      <p:ext uri="{BB962C8B-B14F-4D97-AF65-F5344CB8AC3E}">
        <p14:creationId xmlns:p14="http://schemas.microsoft.com/office/powerpoint/2010/main" val="1225222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Zusatzfolien – 2. Keplersche Gesetz</a:t>
            </a:r>
          </a:p>
        </p:txBody>
      </p:sp>
      <p:pic>
        <p:nvPicPr>
          <p:cNvPr id="1026" name="Picture 2" descr="Bildergebnis für planetary motion gif&quot;">
            <a:extLst>
              <a:ext uri="{FF2B5EF4-FFF2-40B4-BE49-F238E27FC236}">
                <a16:creationId xmlns:a16="http://schemas.microsoft.com/office/drawing/2014/main" id="{3DCAFB4D-6E81-410A-9251-E25EE9928709}"/>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85800" y="2065867"/>
            <a:ext cx="8379177" cy="4189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143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Einleitung</a:t>
            </a:r>
          </a:p>
        </p:txBody>
      </p:sp>
      <p:pic>
        <p:nvPicPr>
          <p:cNvPr id="5" name="Grafik 4">
            <a:extLst>
              <a:ext uri="{FF2B5EF4-FFF2-40B4-BE49-F238E27FC236}">
                <a16:creationId xmlns:a16="http://schemas.microsoft.com/office/drawing/2014/main" id="{DF3B6B9C-621A-443A-B825-E0419D3B033C}"/>
              </a:ext>
            </a:extLst>
          </p:cNvPr>
          <p:cNvPicPr>
            <a:picLocks noChangeAspect="1"/>
          </p:cNvPicPr>
          <p:nvPr/>
        </p:nvPicPr>
        <p:blipFill>
          <a:blip r:embed="rId3"/>
          <a:stretch>
            <a:fillRect/>
          </a:stretch>
        </p:blipFill>
        <p:spPr>
          <a:xfrm>
            <a:off x="1286141" y="1593599"/>
            <a:ext cx="4236834" cy="4236834"/>
          </a:xfrm>
          <a:prstGeom prst="rect">
            <a:avLst/>
          </a:prstGeom>
        </p:spPr>
      </p:pic>
      <p:sp>
        <p:nvSpPr>
          <p:cNvPr id="7" name="Textfeld 6">
            <a:extLst>
              <a:ext uri="{FF2B5EF4-FFF2-40B4-BE49-F238E27FC236}">
                <a16:creationId xmlns:a16="http://schemas.microsoft.com/office/drawing/2014/main" id="{68456A8A-C434-448D-828C-063A194E3DC2}"/>
              </a:ext>
            </a:extLst>
          </p:cNvPr>
          <p:cNvSpPr txBox="1"/>
          <p:nvPr/>
        </p:nvSpPr>
        <p:spPr>
          <a:xfrm>
            <a:off x="1286141" y="5836164"/>
            <a:ext cx="3670802" cy="369332"/>
          </a:xfrm>
          <a:prstGeom prst="rect">
            <a:avLst/>
          </a:prstGeom>
          <a:noFill/>
        </p:spPr>
        <p:txBody>
          <a:bodyPr wrap="square" rtlCol="0">
            <a:spAutoFit/>
          </a:bodyPr>
          <a:lstStyle/>
          <a:p>
            <a:r>
              <a:rPr lang="de-CH" dirty="0"/>
              <a:t>Johannes Kepler (1571 - 1630)</a:t>
            </a:r>
          </a:p>
        </p:txBody>
      </p:sp>
      <p:pic>
        <p:nvPicPr>
          <p:cNvPr id="3" name="Grafik 2">
            <a:extLst>
              <a:ext uri="{FF2B5EF4-FFF2-40B4-BE49-F238E27FC236}">
                <a16:creationId xmlns:a16="http://schemas.microsoft.com/office/drawing/2014/main" id="{739B5AE4-2B1C-4EA7-A466-6F555C3FC73E}"/>
              </a:ext>
            </a:extLst>
          </p:cNvPr>
          <p:cNvPicPr>
            <a:picLocks noChangeAspect="1"/>
          </p:cNvPicPr>
          <p:nvPr/>
        </p:nvPicPr>
        <p:blipFill>
          <a:blip r:embed="rId4"/>
          <a:stretch>
            <a:fillRect/>
          </a:stretch>
        </p:blipFill>
        <p:spPr>
          <a:xfrm>
            <a:off x="6669026" y="1593599"/>
            <a:ext cx="2607282" cy="4236834"/>
          </a:xfrm>
          <a:prstGeom prst="rect">
            <a:avLst/>
          </a:prstGeom>
        </p:spPr>
      </p:pic>
      <p:sp>
        <p:nvSpPr>
          <p:cNvPr id="4" name="Textfeld 3">
            <a:extLst>
              <a:ext uri="{FF2B5EF4-FFF2-40B4-BE49-F238E27FC236}">
                <a16:creationId xmlns:a16="http://schemas.microsoft.com/office/drawing/2014/main" id="{89E132B1-AF56-4332-8FE1-40942E1C4EA8}"/>
              </a:ext>
            </a:extLst>
          </p:cNvPr>
          <p:cNvSpPr txBox="1"/>
          <p:nvPr/>
        </p:nvSpPr>
        <p:spPr>
          <a:xfrm>
            <a:off x="6639435" y="5830433"/>
            <a:ext cx="2222344" cy="646331"/>
          </a:xfrm>
          <a:prstGeom prst="rect">
            <a:avLst/>
          </a:prstGeom>
          <a:noFill/>
        </p:spPr>
        <p:txBody>
          <a:bodyPr wrap="square" rtlCol="0">
            <a:spAutoFit/>
          </a:bodyPr>
          <a:lstStyle/>
          <a:p>
            <a:r>
              <a:rPr lang="de-CH" dirty="0"/>
              <a:t>«</a:t>
            </a:r>
            <a:r>
              <a:rPr lang="de-CH" dirty="0" err="1"/>
              <a:t>Harmonices</a:t>
            </a:r>
            <a:r>
              <a:rPr lang="de-CH" dirty="0"/>
              <a:t> Mundi» (1619)</a:t>
            </a:r>
          </a:p>
        </p:txBody>
      </p:sp>
    </p:spTree>
    <p:extLst>
      <p:ext uri="{BB962C8B-B14F-4D97-AF65-F5344CB8AC3E}">
        <p14:creationId xmlns:p14="http://schemas.microsoft.com/office/powerpoint/2010/main" val="171466164"/>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Einleitung</a:t>
            </a:r>
          </a:p>
        </p:txBody>
      </p:sp>
      <p:sp>
        <p:nvSpPr>
          <p:cNvPr id="7" name="Textfeld 6">
            <a:extLst>
              <a:ext uri="{FF2B5EF4-FFF2-40B4-BE49-F238E27FC236}">
                <a16:creationId xmlns:a16="http://schemas.microsoft.com/office/drawing/2014/main" id="{68456A8A-C434-448D-828C-063A194E3DC2}"/>
              </a:ext>
            </a:extLst>
          </p:cNvPr>
          <p:cNvSpPr txBox="1"/>
          <p:nvPr/>
        </p:nvSpPr>
        <p:spPr>
          <a:xfrm>
            <a:off x="1286141" y="5836164"/>
            <a:ext cx="3670802" cy="369332"/>
          </a:xfrm>
          <a:prstGeom prst="rect">
            <a:avLst/>
          </a:prstGeom>
          <a:noFill/>
        </p:spPr>
        <p:txBody>
          <a:bodyPr wrap="square" rtlCol="0">
            <a:spAutoFit/>
          </a:bodyPr>
          <a:lstStyle/>
          <a:p>
            <a:r>
              <a:rPr lang="de-CH" dirty="0"/>
              <a:t>Erde-Venus Blume aus dem Internet</a:t>
            </a:r>
          </a:p>
        </p:txBody>
      </p:sp>
      <p:pic>
        <p:nvPicPr>
          <p:cNvPr id="3" name="Grafik 2">
            <a:extLst>
              <a:ext uri="{FF2B5EF4-FFF2-40B4-BE49-F238E27FC236}">
                <a16:creationId xmlns:a16="http://schemas.microsoft.com/office/drawing/2014/main" id="{739B5AE4-2B1C-4EA7-A466-6F555C3FC73E}"/>
              </a:ext>
            </a:extLst>
          </p:cNvPr>
          <p:cNvPicPr>
            <a:picLocks noChangeAspect="1"/>
          </p:cNvPicPr>
          <p:nvPr/>
        </p:nvPicPr>
        <p:blipFill>
          <a:blip r:embed="rId3"/>
          <a:srcRect/>
          <a:stretch/>
        </p:blipFill>
        <p:spPr>
          <a:xfrm>
            <a:off x="6567451" y="1510372"/>
            <a:ext cx="4312874" cy="4320061"/>
          </a:xfrm>
          <a:prstGeom prst="rect">
            <a:avLst/>
          </a:prstGeom>
        </p:spPr>
      </p:pic>
      <p:sp>
        <p:nvSpPr>
          <p:cNvPr id="4" name="Textfeld 3">
            <a:extLst>
              <a:ext uri="{FF2B5EF4-FFF2-40B4-BE49-F238E27FC236}">
                <a16:creationId xmlns:a16="http://schemas.microsoft.com/office/drawing/2014/main" id="{89E132B1-AF56-4332-8FE1-40942E1C4EA8}"/>
              </a:ext>
            </a:extLst>
          </p:cNvPr>
          <p:cNvSpPr txBox="1"/>
          <p:nvPr/>
        </p:nvSpPr>
        <p:spPr>
          <a:xfrm>
            <a:off x="6567451" y="5847088"/>
            <a:ext cx="4904564" cy="369332"/>
          </a:xfrm>
          <a:prstGeom prst="rect">
            <a:avLst/>
          </a:prstGeom>
          <a:noFill/>
        </p:spPr>
        <p:txBody>
          <a:bodyPr wrap="square" rtlCol="0">
            <a:spAutoFit/>
          </a:bodyPr>
          <a:lstStyle/>
          <a:p>
            <a:r>
              <a:rPr lang="de-CH" dirty="0"/>
              <a:t>Selber nachgestellte Erde-Venus Blume</a:t>
            </a:r>
          </a:p>
        </p:txBody>
      </p:sp>
      <p:pic>
        <p:nvPicPr>
          <p:cNvPr id="6" name="Grafik 5">
            <a:extLst>
              <a:ext uri="{FF2B5EF4-FFF2-40B4-BE49-F238E27FC236}">
                <a16:creationId xmlns:a16="http://schemas.microsoft.com/office/drawing/2014/main" id="{9DFFA689-1FD7-47F3-BEFD-76584B642202}"/>
              </a:ext>
            </a:extLst>
          </p:cNvPr>
          <p:cNvPicPr>
            <a:picLocks noChangeAspect="1"/>
          </p:cNvPicPr>
          <p:nvPr/>
        </p:nvPicPr>
        <p:blipFill>
          <a:blip r:embed="rId4"/>
          <a:srcRect/>
          <a:stretch/>
        </p:blipFill>
        <p:spPr>
          <a:xfrm>
            <a:off x="1286140" y="1510372"/>
            <a:ext cx="4426037" cy="4320061"/>
          </a:xfrm>
          <a:prstGeom prst="rect">
            <a:avLst/>
          </a:prstGeom>
        </p:spPr>
      </p:pic>
    </p:spTree>
    <p:extLst>
      <p:ext uri="{BB962C8B-B14F-4D97-AF65-F5344CB8AC3E}">
        <p14:creationId xmlns:p14="http://schemas.microsoft.com/office/powerpoint/2010/main" val="652882919"/>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Theoretische Grundlagen</a:t>
            </a:r>
          </a:p>
        </p:txBody>
      </p:sp>
      <p:pic>
        <p:nvPicPr>
          <p:cNvPr id="5" name="Grafik 4">
            <a:extLst>
              <a:ext uri="{FF2B5EF4-FFF2-40B4-BE49-F238E27FC236}">
                <a16:creationId xmlns:a16="http://schemas.microsoft.com/office/drawing/2014/main" id="{96454517-60C0-42E1-8DCC-D21364351F3F}"/>
              </a:ext>
            </a:extLst>
          </p:cNvPr>
          <p:cNvPicPr>
            <a:picLocks noChangeAspect="1"/>
          </p:cNvPicPr>
          <p:nvPr/>
        </p:nvPicPr>
        <p:blipFill rotWithShape="1">
          <a:blip r:embed="rId3"/>
          <a:srcRect t="10314" b="10014"/>
          <a:stretch/>
        </p:blipFill>
        <p:spPr>
          <a:xfrm>
            <a:off x="2703388" y="1737292"/>
            <a:ext cx="6020647" cy="4796708"/>
          </a:xfrm>
          <a:prstGeom prst="rect">
            <a:avLst/>
          </a:prstGeom>
        </p:spPr>
      </p:pic>
    </p:spTree>
    <p:extLst>
      <p:ext uri="{BB962C8B-B14F-4D97-AF65-F5344CB8AC3E}">
        <p14:creationId xmlns:p14="http://schemas.microsoft.com/office/powerpoint/2010/main" val="1467629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Theoretische Grundlagen</a:t>
            </a:r>
          </a:p>
        </p:txBody>
      </p:sp>
      <p:pic>
        <p:nvPicPr>
          <p:cNvPr id="4" name="Inhaltsplatzhalter 3">
            <a:extLst>
              <a:ext uri="{FF2B5EF4-FFF2-40B4-BE49-F238E27FC236}">
                <a16:creationId xmlns:a16="http://schemas.microsoft.com/office/drawing/2014/main" id="{060087B1-A9B9-424A-8153-DFC7A2C5F1AD}"/>
              </a:ext>
            </a:extLst>
          </p:cNvPr>
          <p:cNvPicPr>
            <a:picLocks noGrp="1" noChangeAspect="1"/>
          </p:cNvPicPr>
          <p:nvPr>
            <p:ph idx="1"/>
          </p:nvPr>
        </p:nvPicPr>
        <p:blipFill>
          <a:blip r:embed="rId3"/>
          <a:stretch>
            <a:fillRect/>
          </a:stretch>
        </p:blipFill>
        <p:spPr>
          <a:xfrm>
            <a:off x="203868" y="5213486"/>
            <a:ext cx="6795958" cy="1524596"/>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8A02A1B-AD49-4F53-8F60-1E477CDDE641}"/>
                  </a:ext>
                </a:extLst>
              </p:cNvPr>
              <p:cNvSpPr txBox="1"/>
              <p:nvPr/>
            </p:nvSpPr>
            <p:spPr>
              <a:xfrm>
                <a:off x="233492" y="1644514"/>
                <a:ext cx="6795958" cy="2607380"/>
              </a:xfrm>
              <a:prstGeom prst="rect">
                <a:avLst/>
              </a:prstGeom>
              <a:noFill/>
            </p:spPr>
            <p:txBody>
              <a:bodyPr wrap="square" rtlCol="0">
                <a:spAutoFit/>
              </a:bodyPr>
              <a:lstStyle/>
              <a:p>
                <a:pPr lvl="1" algn="just">
                  <a:lnSpc>
                    <a:spcPct val="107000"/>
                  </a:lnSpc>
                  <a:spcAft>
                    <a:spcPts val="800"/>
                  </a:spcAft>
                </a:pPr>
                <a:r>
                  <a:rPr lang="de-CH" sz="1600" b="1" dirty="0">
                    <a:latin typeface="Calibri" panose="020F0502020204030204" pitchFamily="34" charset="0"/>
                    <a:ea typeface="Calibri" panose="020F0502020204030204" pitchFamily="34" charset="0"/>
                    <a:cs typeface="Times New Roman" panose="02020603050405020304" pitchFamily="18" charset="0"/>
                  </a:rPr>
                  <a:t>Das 1. Keplersche Gesetz</a:t>
                </a:r>
              </a:p>
              <a:p>
                <a:pPr algn="ctr">
                  <a:lnSpc>
                    <a:spcPct val="107000"/>
                  </a:lnSpc>
                  <a:spcAft>
                    <a:spcPts val="800"/>
                  </a:spcAft>
                </a:pPr>
                <a14:m>
                  <m:oMath xmlns:m="http://schemas.openxmlformats.org/officeDocument/2006/math">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𝑩𝒓𝒆𝒏𝒏𝒑𝒖𝒏𝒌𝒕𝒆</m:t>
                        </m:r>
                        <m:r>
                          <a:rPr lang="de-CH" sz="1600" b="1" i="1">
                            <a:latin typeface="Cambria Math" panose="02040503050406030204" pitchFamily="18" charset="0"/>
                            <a:ea typeface="Calibri" panose="020F0502020204030204" pitchFamily="34" charset="0"/>
                            <a:cs typeface="Times New Roman" panose="02020603050405020304" pitchFamily="18" charset="0"/>
                          </a:rPr>
                          <m:t> </m:t>
                        </m:r>
                        <m:r>
                          <a:rPr lang="de-CH" sz="1600" b="1" i="1">
                            <a:latin typeface="Cambria Math" panose="02040503050406030204" pitchFamily="18" charset="0"/>
                            <a:ea typeface="Calibri" panose="020F0502020204030204" pitchFamily="34" charset="0"/>
                            <a:cs typeface="Times New Roman" panose="02020603050405020304" pitchFamily="18" charset="0"/>
                          </a:rPr>
                          <m:t>𝑭</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𝟏</m:t>
                        </m:r>
                      </m:sub>
                    </m:sSub>
                    <m:r>
                      <a:rPr lang="de-CH" sz="1600" b="1" i="1">
                        <a:latin typeface="Cambria Math" panose="02040503050406030204" pitchFamily="18" charset="0"/>
                        <a:ea typeface="Calibri" panose="020F0502020204030204" pitchFamily="34" charset="0"/>
                        <a:cs typeface="Times New Roman" panose="02020603050405020304" pitchFamily="18" charset="0"/>
                      </a:rPr>
                      <m:t>  </m:t>
                    </m:r>
                    <m:r>
                      <a:rPr lang="de-CH" sz="1600" b="1" i="1">
                        <a:latin typeface="Cambria Math" panose="02040503050406030204" pitchFamily="18" charset="0"/>
                        <a:ea typeface="Calibri" panose="020F0502020204030204" pitchFamily="34" charset="0"/>
                        <a:cs typeface="Times New Roman" panose="02020603050405020304" pitchFamily="18" charset="0"/>
                      </a:rPr>
                      <m:t>𝒐𝒅𝒆𝒓</m:t>
                    </m:r>
                    <m:r>
                      <a:rPr lang="de-CH" sz="1600" b="1" i="1">
                        <a:latin typeface="Cambria Math" panose="02040503050406030204" pitchFamily="18" charset="0"/>
                        <a:ea typeface="Calibri" panose="020F0502020204030204" pitchFamily="34" charset="0"/>
                        <a:cs typeface="Times New Roman" panose="02020603050405020304" pitchFamily="18" charset="0"/>
                      </a:rPr>
                      <m:t>  </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𝑭</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𝟐</m:t>
                        </m:r>
                      </m:sub>
                    </m:sSub>
                  </m:oMath>
                </a14:m>
                <a:r>
                  <a:rPr lang="de-CH" sz="1600" b="1" dirty="0">
                    <a:latin typeface="Calibri" panose="020F0502020204030204" pitchFamily="34" charset="0"/>
                    <a:ea typeface="Times New Roman" panose="02020603050405020304" pitchFamily="18" charset="0"/>
                    <a:cs typeface="Times New Roman" panose="02020603050405020304" pitchFamily="18" charset="0"/>
                  </a:rPr>
                  <a:t>   </a:t>
                </a:r>
                <a:r>
                  <a:rPr lang="de-CH" sz="1600" b="1" dirty="0">
                    <a:latin typeface="Calibri" panose="020F0502020204030204" pitchFamily="34" charset="0"/>
                    <a:ea typeface="Calibri" panose="020F0502020204030204" pitchFamily="34" charset="0"/>
                    <a:cs typeface="Times New Roman" panose="02020603050405020304" pitchFamily="18" charset="0"/>
                  </a:rPr>
                  <a:t> </a:t>
                </a:r>
              </a:p>
              <a:p>
                <a:pPr lvl="1" algn="just">
                  <a:lnSpc>
                    <a:spcPct val="107000"/>
                  </a:lnSpc>
                  <a:spcAft>
                    <a:spcPts val="800"/>
                  </a:spcAft>
                </a:pPr>
                <a:r>
                  <a:rPr lang="de-CH" sz="1600" b="1" dirty="0">
                    <a:latin typeface="Calibri" panose="020F0502020204030204" pitchFamily="34" charset="0"/>
                    <a:ea typeface="Calibri" panose="020F0502020204030204" pitchFamily="34" charset="0"/>
                    <a:cs typeface="Times New Roman" panose="02020603050405020304" pitchFamily="18" charset="0"/>
                  </a:rPr>
                  <a:t>Das 2. Keplersche Gesetz</a:t>
                </a:r>
              </a:p>
              <a:p>
                <a:pPr algn="ctr">
                  <a:lnSpc>
                    <a:spcPct val="107000"/>
                  </a:lnSpc>
                  <a:spcAft>
                    <a:spcPts val="800"/>
                  </a:spcAft>
                </a:pPr>
                <a14:m>
                  <m:oMath xmlns:m="http://schemas.openxmlformats.org/officeDocument/2006/math">
                    <m:r>
                      <a:rPr lang="de-CH" sz="1600" i="1">
                        <a:latin typeface="Cambria Math" panose="02040503050406030204" pitchFamily="18" charset="0"/>
                        <a:ea typeface="Calibri" panose="020F0502020204030204" pitchFamily="34" charset="0"/>
                        <a:cs typeface="Times New Roman" panose="02020603050405020304" pitchFamily="18" charset="0"/>
                      </a:rPr>
                      <m:t>𝐹𝑙</m:t>
                    </m:r>
                    <m:r>
                      <a:rPr lang="de-CH" sz="1600" i="1">
                        <a:latin typeface="Cambria Math" panose="02040503050406030204" pitchFamily="18" charset="0"/>
                        <a:ea typeface="Calibri" panose="020F0502020204030204" pitchFamily="34" charset="0"/>
                        <a:cs typeface="Times New Roman" panose="02020603050405020304" pitchFamily="18" charset="0"/>
                      </a:rPr>
                      <m:t>ä</m:t>
                    </m:r>
                    <m:r>
                      <a:rPr lang="de-CH" sz="1600" i="1">
                        <a:latin typeface="Cambria Math" panose="02040503050406030204" pitchFamily="18" charset="0"/>
                        <a:ea typeface="Calibri" panose="020F0502020204030204" pitchFamily="34" charset="0"/>
                        <a:cs typeface="Times New Roman" panose="02020603050405020304" pitchFamily="18" charset="0"/>
                      </a:rPr>
                      <m:t>𝑐h𝑒</m:t>
                    </m:r>
                    <m:r>
                      <a:rPr lang="de-CH" sz="1600" i="1">
                        <a:latin typeface="Cambria Math" panose="02040503050406030204" pitchFamily="18" charset="0"/>
                        <a:ea typeface="Calibri" panose="020F0502020204030204" pitchFamily="34" charset="0"/>
                        <a:cs typeface="Times New Roman" panose="02020603050405020304" pitchFamily="18" charset="0"/>
                      </a:rPr>
                      <m:t> </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𝑨</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𝟏</m:t>
                        </m:r>
                      </m:sub>
                    </m:sSub>
                    <m:r>
                      <a:rPr lang="de-CH" sz="1600" i="1">
                        <a:latin typeface="Cambria Math" panose="02040503050406030204" pitchFamily="18" charset="0"/>
                        <a:ea typeface="Calibri" panose="020F0502020204030204" pitchFamily="34" charset="0"/>
                        <a:cs typeface="Times New Roman" panose="02020603050405020304" pitchFamily="18" charset="0"/>
                      </a:rPr>
                      <m:t>=</m:t>
                    </m:r>
                    <m:r>
                      <a:rPr lang="de-CH" sz="1600" i="1">
                        <a:latin typeface="Cambria Math" panose="02040503050406030204" pitchFamily="18" charset="0"/>
                        <a:ea typeface="Calibri" panose="020F0502020204030204" pitchFamily="34" charset="0"/>
                        <a:cs typeface="Times New Roman" panose="02020603050405020304" pitchFamily="18" charset="0"/>
                      </a:rPr>
                      <m:t>𝐹𝑙</m:t>
                    </m:r>
                    <m:r>
                      <a:rPr lang="de-CH" sz="1600" i="1">
                        <a:latin typeface="Cambria Math" panose="02040503050406030204" pitchFamily="18" charset="0"/>
                        <a:ea typeface="Calibri" panose="020F0502020204030204" pitchFamily="34" charset="0"/>
                        <a:cs typeface="Times New Roman" panose="02020603050405020304" pitchFamily="18" charset="0"/>
                      </a:rPr>
                      <m:t>ä</m:t>
                    </m:r>
                    <m:r>
                      <a:rPr lang="de-CH" sz="1600" i="1">
                        <a:latin typeface="Cambria Math" panose="02040503050406030204" pitchFamily="18" charset="0"/>
                        <a:ea typeface="Calibri" panose="020F0502020204030204" pitchFamily="34" charset="0"/>
                        <a:cs typeface="Times New Roman" panose="02020603050405020304" pitchFamily="18" charset="0"/>
                      </a:rPr>
                      <m:t>𝑐h𝑒</m:t>
                    </m:r>
                    <m:r>
                      <a:rPr lang="de-CH" sz="1600" i="1">
                        <a:latin typeface="Cambria Math" panose="02040503050406030204" pitchFamily="18" charset="0"/>
                        <a:ea typeface="Calibri" panose="020F0502020204030204" pitchFamily="34" charset="0"/>
                        <a:cs typeface="Times New Roman" panose="02020603050405020304" pitchFamily="18" charset="0"/>
                      </a:rPr>
                      <m:t> </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𝑨</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𝟐</m:t>
                        </m:r>
                      </m:sub>
                    </m:sSub>
                  </m:oMath>
                </a14:m>
                <a:r>
                  <a:rPr lang="de-CH" sz="1600" dirty="0">
                    <a:latin typeface="Calibri" panose="020F0502020204030204" pitchFamily="34" charset="0"/>
                    <a:ea typeface="Times New Roman" panose="02020603050405020304" pitchFamily="18" charset="0"/>
                    <a:cs typeface="Times New Roman" panose="02020603050405020304" pitchFamily="18" charset="0"/>
                  </a:rPr>
                  <a:t>   </a:t>
                </a:r>
                <a:r>
                  <a:rPr lang="de-CH" sz="1600" dirty="0">
                    <a:latin typeface="Calibri" panose="020F0502020204030204" pitchFamily="34" charset="0"/>
                    <a:ea typeface="Calibri" panose="020F0502020204030204" pitchFamily="34" charset="0"/>
                    <a:cs typeface="Times New Roman" panose="02020603050405020304" pitchFamily="18" charset="0"/>
                  </a:rPr>
                  <a:t> </a:t>
                </a:r>
              </a:p>
              <a:p>
                <a:pPr lvl="1" algn="just">
                  <a:lnSpc>
                    <a:spcPct val="107000"/>
                  </a:lnSpc>
                  <a:spcAft>
                    <a:spcPts val="800"/>
                  </a:spcAft>
                </a:pPr>
                <a:r>
                  <a:rPr lang="de-CH" sz="1600" b="1" dirty="0">
                    <a:latin typeface="Calibri" panose="020F0502020204030204" pitchFamily="34" charset="0"/>
                    <a:ea typeface="Calibri" panose="020F0502020204030204" pitchFamily="34" charset="0"/>
                    <a:cs typeface="Times New Roman" panose="02020603050405020304" pitchFamily="18" charset="0"/>
                  </a:rPr>
                  <a:t>Das 3. Keplersche Gesetz</a:t>
                </a:r>
              </a:p>
              <a:p>
                <a:pPr algn="just">
                  <a:lnSpc>
                    <a:spcPct val="107000"/>
                  </a:lnSpc>
                  <a:spcAft>
                    <a:spcPts val="800"/>
                  </a:spcAft>
                </a:pPr>
                <a14:m>
                  <m:oMathPara xmlns:m="http://schemas.openxmlformats.org/officeDocument/2006/math">
                    <m:oMathParaPr>
                      <m:jc m:val="centerGroup"/>
                    </m:oMathParaPr>
                    <m:oMath xmlns:m="http://schemas.openxmlformats.org/officeDocument/2006/math">
                      <m:f>
                        <m:fPr>
                          <m:ctrlPr>
                            <a:rPr lang="de-CH" sz="1600" b="1"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pPr>
                            <m:e>
                              <m:r>
                                <a:rPr lang="de-CH" sz="1600" b="1" i="1">
                                  <a:latin typeface="Cambria Math" panose="02040503050406030204" pitchFamily="18" charset="0"/>
                                  <a:ea typeface="Calibri" panose="020F0502020204030204" pitchFamily="34" charset="0"/>
                                  <a:cs typeface="Times New Roman" panose="02020603050405020304" pitchFamily="18" charset="0"/>
                                </a:rPr>
                                <m:t>(</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𝑻</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𝟏</m:t>
                                  </m:r>
                                </m:sub>
                              </m:sSub>
                              <m:r>
                                <a:rPr lang="de-CH" sz="1600" b="1" i="1">
                                  <a:latin typeface="Cambria Math" panose="02040503050406030204" pitchFamily="18" charset="0"/>
                                  <a:ea typeface="Calibri" panose="020F0502020204030204" pitchFamily="34" charset="0"/>
                                  <a:cs typeface="Times New Roman" panose="02020603050405020304" pitchFamily="18" charset="0"/>
                                </a:rPr>
                                <m:t>)</m:t>
                              </m:r>
                            </m:e>
                            <m:sup>
                              <m:r>
                                <a:rPr lang="de-CH" sz="1600" b="1" i="1">
                                  <a:latin typeface="Cambria Math" panose="02040503050406030204" pitchFamily="18" charset="0"/>
                                  <a:ea typeface="Calibri" panose="020F0502020204030204" pitchFamily="34" charset="0"/>
                                  <a:cs typeface="Times New Roman" panose="02020603050405020304" pitchFamily="18" charset="0"/>
                                </a:rPr>
                                <m:t>𝟐</m:t>
                              </m:r>
                            </m:sup>
                          </m:sSup>
                        </m:num>
                        <m:den>
                          <m:sSup>
                            <m:sSup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pPr>
                            <m:e>
                              <m:r>
                                <a:rPr lang="de-CH" sz="1600" b="1" i="1">
                                  <a:latin typeface="Cambria Math" panose="02040503050406030204" pitchFamily="18" charset="0"/>
                                  <a:ea typeface="Calibri" panose="020F0502020204030204" pitchFamily="34" charset="0"/>
                                  <a:cs typeface="Times New Roman" panose="02020603050405020304" pitchFamily="18" charset="0"/>
                                </a:rPr>
                                <m:t>(</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𝑻</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𝟐</m:t>
                                  </m:r>
                                </m:sub>
                              </m:sSub>
                              <m:r>
                                <a:rPr lang="de-CH" sz="1600" b="1" i="1">
                                  <a:latin typeface="Cambria Math" panose="02040503050406030204" pitchFamily="18" charset="0"/>
                                  <a:ea typeface="Calibri" panose="020F0502020204030204" pitchFamily="34" charset="0"/>
                                  <a:cs typeface="Times New Roman" panose="02020603050405020304" pitchFamily="18" charset="0"/>
                                </a:rPr>
                                <m:t>)</m:t>
                              </m:r>
                            </m:e>
                            <m:sup>
                              <m:r>
                                <a:rPr lang="de-CH" sz="1600" b="1" i="1">
                                  <a:latin typeface="Cambria Math" panose="02040503050406030204" pitchFamily="18" charset="0"/>
                                  <a:ea typeface="Calibri" panose="020F0502020204030204" pitchFamily="34" charset="0"/>
                                  <a:cs typeface="Times New Roman" panose="02020603050405020304" pitchFamily="18" charset="0"/>
                                </a:rPr>
                                <m:t>𝟐</m:t>
                              </m:r>
                            </m:sup>
                          </m:sSup>
                        </m:den>
                      </m:f>
                      <m:r>
                        <a:rPr lang="de-CH" sz="1600" b="1" i="1">
                          <a:latin typeface="Cambria Math" panose="02040503050406030204" pitchFamily="18" charset="0"/>
                          <a:ea typeface="Calibri" panose="020F0502020204030204" pitchFamily="34" charset="0"/>
                          <a:cs typeface="Times New Roman" panose="02020603050405020304" pitchFamily="18" charset="0"/>
                        </a:rPr>
                        <m:t>=</m:t>
                      </m:r>
                      <m:f>
                        <m:fPr>
                          <m:ctrlPr>
                            <a:rPr lang="de-CH" sz="1600" b="1" i="1">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pPr>
                            <m:e>
                              <m:r>
                                <a:rPr lang="de-CH" sz="1600" b="1" i="1">
                                  <a:latin typeface="Cambria Math" panose="02040503050406030204" pitchFamily="18" charset="0"/>
                                  <a:ea typeface="Calibri" panose="020F0502020204030204" pitchFamily="34" charset="0"/>
                                  <a:cs typeface="Times New Roman" panose="02020603050405020304" pitchFamily="18" charset="0"/>
                                </a:rPr>
                                <m:t>(</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𝒂</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𝟏</m:t>
                                  </m:r>
                                </m:sub>
                              </m:sSub>
                              <m:r>
                                <a:rPr lang="de-CH" sz="1600" b="1" i="1">
                                  <a:latin typeface="Cambria Math" panose="02040503050406030204" pitchFamily="18" charset="0"/>
                                  <a:ea typeface="Calibri" panose="020F0502020204030204" pitchFamily="34" charset="0"/>
                                  <a:cs typeface="Times New Roman" panose="02020603050405020304" pitchFamily="18" charset="0"/>
                                </a:rPr>
                                <m:t>)</m:t>
                              </m:r>
                            </m:e>
                            <m:sup>
                              <m:r>
                                <a:rPr lang="de-CH" sz="1600" b="1" i="1">
                                  <a:latin typeface="Cambria Math" panose="02040503050406030204" pitchFamily="18" charset="0"/>
                                  <a:ea typeface="Calibri" panose="020F0502020204030204" pitchFamily="34" charset="0"/>
                                  <a:cs typeface="Times New Roman" panose="02020603050405020304" pitchFamily="18" charset="0"/>
                                </a:rPr>
                                <m:t>𝟑</m:t>
                              </m:r>
                            </m:sup>
                          </m:sSup>
                        </m:num>
                        <m:den>
                          <m:sSup>
                            <m:sSup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pPr>
                            <m:e>
                              <m:r>
                                <a:rPr lang="de-CH" sz="1600" b="1" i="1">
                                  <a:latin typeface="Cambria Math" panose="02040503050406030204" pitchFamily="18" charset="0"/>
                                  <a:ea typeface="Calibri" panose="020F0502020204030204" pitchFamily="34" charset="0"/>
                                  <a:cs typeface="Times New Roman" panose="02020603050405020304" pitchFamily="18" charset="0"/>
                                </a:rPr>
                                <m:t>(</m:t>
                              </m:r>
                              <m:sSub>
                                <m:sSubPr>
                                  <m:ctrlPr>
                                    <a:rPr lang="de-CH" sz="1600" b="1" i="1">
                                      <a:latin typeface="Cambria Math" panose="02040503050406030204" pitchFamily="18" charset="0"/>
                                      <a:ea typeface="Calibri" panose="020F0502020204030204" pitchFamily="34" charset="0"/>
                                      <a:cs typeface="Times New Roman" panose="02020603050405020304" pitchFamily="18" charset="0"/>
                                    </a:rPr>
                                  </m:ctrlPr>
                                </m:sSubPr>
                                <m:e>
                                  <m:r>
                                    <a:rPr lang="de-CH" sz="1600" b="1" i="1">
                                      <a:latin typeface="Cambria Math" panose="02040503050406030204" pitchFamily="18" charset="0"/>
                                      <a:ea typeface="Calibri" panose="020F0502020204030204" pitchFamily="34" charset="0"/>
                                      <a:cs typeface="Times New Roman" panose="02020603050405020304" pitchFamily="18" charset="0"/>
                                    </a:rPr>
                                    <m:t>𝒂</m:t>
                                  </m:r>
                                </m:e>
                                <m:sub>
                                  <m:r>
                                    <a:rPr lang="de-CH" sz="1600" b="1" i="1">
                                      <a:latin typeface="Cambria Math" panose="02040503050406030204" pitchFamily="18" charset="0"/>
                                      <a:ea typeface="Calibri" panose="020F0502020204030204" pitchFamily="34" charset="0"/>
                                      <a:cs typeface="Times New Roman" panose="02020603050405020304" pitchFamily="18" charset="0"/>
                                    </a:rPr>
                                    <m:t>𝟐</m:t>
                                  </m:r>
                                </m:sub>
                              </m:sSub>
                              <m:r>
                                <a:rPr lang="de-CH" sz="1600" b="1" i="1">
                                  <a:latin typeface="Cambria Math" panose="02040503050406030204" pitchFamily="18" charset="0"/>
                                  <a:ea typeface="Calibri" panose="020F0502020204030204" pitchFamily="34" charset="0"/>
                                  <a:cs typeface="Times New Roman" panose="02020603050405020304" pitchFamily="18" charset="0"/>
                                </a:rPr>
                                <m:t>)</m:t>
                              </m:r>
                            </m:e>
                            <m:sup>
                              <m:r>
                                <a:rPr lang="de-CH" sz="1600" b="1" i="1">
                                  <a:latin typeface="Cambria Math" panose="02040503050406030204" pitchFamily="18" charset="0"/>
                                  <a:ea typeface="Calibri" panose="020F0502020204030204" pitchFamily="34" charset="0"/>
                                  <a:cs typeface="Times New Roman" panose="02020603050405020304" pitchFamily="18" charset="0"/>
                                </a:rPr>
                                <m:t>𝟑</m:t>
                              </m:r>
                            </m:sup>
                          </m:sSup>
                        </m:den>
                      </m:f>
                    </m:oMath>
                  </m:oMathPara>
                </a14:m>
                <a:endParaRPr lang="de-CH" sz="1600"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5" name="Textfeld 4">
                <a:extLst>
                  <a:ext uri="{FF2B5EF4-FFF2-40B4-BE49-F238E27FC236}">
                    <a16:creationId xmlns:a16="http://schemas.microsoft.com/office/drawing/2014/main" id="{58A02A1B-AD49-4F53-8F60-1E477CDDE641}"/>
                  </a:ext>
                </a:extLst>
              </p:cNvPr>
              <p:cNvSpPr txBox="1">
                <a:spLocks noRot="1" noChangeAspect="1" noMove="1" noResize="1" noEditPoints="1" noAdjustHandles="1" noChangeArrowheads="1" noChangeShapeType="1" noTextEdit="1"/>
              </p:cNvSpPr>
              <p:nvPr/>
            </p:nvSpPr>
            <p:spPr>
              <a:xfrm>
                <a:off x="233492" y="1644514"/>
                <a:ext cx="6795958" cy="2607380"/>
              </a:xfrm>
              <a:prstGeom prst="rect">
                <a:avLst/>
              </a:prstGeom>
              <a:blipFill>
                <a:blip r:embed="rId4"/>
                <a:stretch>
                  <a:fillRect t="-468"/>
                </a:stretch>
              </a:blipFill>
            </p:spPr>
            <p:txBody>
              <a:bodyPr/>
              <a:lstStyle/>
              <a:p>
                <a:r>
                  <a:rPr lang="de-CH">
                    <a:noFill/>
                  </a:rPr>
                  <a:t> </a:t>
                </a:r>
              </a:p>
            </p:txBody>
          </p:sp>
        </mc:Fallback>
      </mc:AlternateContent>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DA20DE0A-7A28-44DA-8B95-E5C7FEF0A882}"/>
                  </a:ext>
                </a:extLst>
              </p:cNvPr>
              <p:cNvSpPr txBox="1"/>
              <p:nvPr/>
            </p:nvSpPr>
            <p:spPr>
              <a:xfrm>
                <a:off x="1716945" y="4251894"/>
                <a:ext cx="3829050" cy="6551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de-CH" b="1" i="1">
                              <a:latin typeface="Cambria Math" panose="02040503050406030204" pitchFamily="18" charset="0"/>
                            </a:rPr>
                          </m:ctrlPr>
                        </m:fPr>
                        <m:num>
                          <m:sSup>
                            <m:sSupPr>
                              <m:ctrlPr>
                                <a:rPr lang="de-CH" b="1" i="1">
                                  <a:latin typeface="Cambria Math" panose="02040503050406030204" pitchFamily="18" charset="0"/>
                                </a:rPr>
                              </m:ctrlPr>
                            </m:sSupPr>
                            <m:e>
                              <m:r>
                                <a:rPr lang="de-CH" b="1" i="1">
                                  <a:latin typeface="Cambria Math" panose="02040503050406030204" pitchFamily="18" charset="0"/>
                                </a:rPr>
                                <m:t>𝑻</m:t>
                              </m:r>
                            </m:e>
                            <m:sup>
                              <m:r>
                                <a:rPr lang="de-CH" b="1" i="1">
                                  <a:latin typeface="Cambria Math" panose="02040503050406030204" pitchFamily="18" charset="0"/>
                                </a:rPr>
                                <m:t>𝟐</m:t>
                              </m:r>
                            </m:sup>
                          </m:sSup>
                        </m:num>
                        <m:den>
                          <m:sSup>
                            <m:sSupPr>
                              <m:ctrlPr>
                                <a:rPr lang="de-CH" b="1" i="1">
                                  <a:latin typeface="Cambria Math" panose="02040503050406030204" pitchFamily="18" charset="0"/>
                                </a:rPr>
                              </m:ctrlPr>
                            </m:sSupPr>
                            <m:e>
                              <m:r>
                                <a:rPr lang="de-CH" b="1" i="1">
                                  <a:latin typeface="Cambria Math" panose="02040503050406030204" pitchFamily="18" charset="0"/>
                                </a:rPr>
                                <m:t>𝒂</m:t>
                              </m:r>
                            </m:e>
                            <m:sup>
                              <m:r>
                                <a:rPr lang="de-CH" b="1" i="1">
                                  <a:latin typeface="Cambria Math" panose="02040503050406030204" pitchFamily="18" charset="0"/>
                                </a:rPr>
                                <m:t>𝟑</m:t>
                              </m:r>
                            </m:sup>
                          </m:sSup>
                        </m:den>
                      </m:f>
                      <m:r>
                        <a:rPr lang="de-CH" b="1" i="1">
                          <a:latin typeface="Cambria Math" panose="02040503050406030204" pitchFamily="18" charset="0"/>
                        </a:rPr>
                        <m:t>=</m:t>
                      </m:r>
                      <m:r>
                        <a:rPr lang="de-CH" b="1" i="1">
                          <a:latin typeface="Cambria Math" panose="02040503050406030204" pitchFamily="18" charset="0"/>
                        </a:rPr>
                        <m:t>𝑪</m:t>
                      </m:r>
                      <m:r>
                        <a:rPr lang="de-CH" b="1" i="1">
                          <a:latin typeface="Cambria Math" panose="02040503050406030204" pitchFamily="18" charset="0"/>
                        </a:rPr>
                        <m:t> </m:t>
                      </m:r>
                      <m:r>
                        <a:rPr lang="de-CH" i="1">
                          <a:latin typeface="Cambria Math" panose="02040503050406030204" pitchFamily="18" charset="0"/>
                        </a:rPr>
                        <m:t>(</m:t>
                      </m:r>
                      <m:r>
                        <a:rPr lang="de-CH" i="1">
                          <a:latin typeface="Cambria Math" panose="02040503050406030204" pitchFamily="18" charset="0"/>
                        </a:rPr>
                        <m:t>𝐾𝑒𝑝𝑙𝑒𝑟</m:t>
                      </m:r>
                      <m:r>
                        <a:rPr lang="de-CH" i="1">
                          <a:latin typeface="Cambria Math" panose="02040503050406030204" pitchFamily="18" charset="0"/>
                        </a:rPr>
                        <m:t> </m:t>
                      </m:r>
                      <m:r>
                        <a:rPr lang="de-CH" i="1">
                          <a:latin typeface="Cambria Math" panose="02040503050406030204" pitchFamily="18" charset="0"/>
                        </a:rPr>
                        <m:t>𝐾𝑜𝑛𝑠𝑡𝑎𝑛𝑡𝑒</m:t>
                      </m:r>
                      <m:r>
                        <a:rPr lang="de-CH" i="1">
                          <a:latin typeface="Cambria Math" panose="02040503050406030204" pitchFamily="18" charset="0"/>
                        </a:rPr>
                        <m:t>)</m:t>
                      </m:r>
                    </m:oMath>
                  </m:oMathPara>
                </a14:m>
                <a:endParaRPr lang="de-CH" dirty="0"/>
              </a:p>
            </p:txBody>
          </p:sp>
        </mc:Choice>
        <mc:Fallback xmlns="">
          <p:sp>
            <p:nvSpPr>
              <p:cNvPr id="3" name="Textfeld 2">
                <a:extLst>
                  <a:ext uri="{FF2B5EF4-FFF2-40B4-BE49-F238E27FC236}">
                    <a16:creationId xmlns:a16="http://schemas.microsoft.com/office/drawing/2014/main" id="{DA20DE0A-7A28-44DA-8B95-E5C7FEF0A882}"/>
                  </a:ext>
                </a:extLst>
              </p:cNvPr>
              <p:cNvSpPr txBox="1">
                <a:spLocks noRot="1" noChangeAspect="1" noMove="1" noResize="1" noEditPoints="1" noAdjustHandles="1" noChangeArrowheads="1" noChangeShapeType="1" noTextEdit="1"/>
              </p:cNvSpPr>
              <p:nvPr/>
            </p:nvSpPr>
            <p:spPr>
              <a:xfrm>
                <a:off x="1716945" y="4251894"/>
                <a:ext cx="3829050" cy="655179"/>
              </a:xfrm>
              <a:prstGeom prst="rect">
                <a:avLst/>
              </a:prstGeom>
              <a:blipFill>
                <a:blip r:embed="rId5"/>
                <a:stretch>
                  <a:fillRect/>
                </a:stretch>
              </a:blipFill>
            </p:spPr>
            <p:txBody>
              <a:bodyPr/>
              <a:lstStyle/>
              <a:p>
                <a:r>
                  <a:rPr lang="de-CH">
                    <a:noFill/>
                  </a:rPr>
                  <a:t> </a:t>
                </a:r>
              </a:p>
            </p:txBody>
          </p:sp>
        </mc:Fallback>
      </mc:AlternateContent>
      <p:pic>
        <p:nvPicPr>
          <p:cNvPr id="6" name="Grafik 5">
            <a:extLst>
              <a:ext uri="{FF2B5EF4-FFF2-40B4-BE49-F238E27FC236}">
                <a16:creationId xmlns:a16="http://schemas.microsoft.com/office/drawing/2014/main" id="{2B9F63A1-EAAD-4200-9102-8BE5EDD92E31}"/>
              </a:ext>
            </a:extLst>
          </p:cNvPr>
          <p:cNvPicPr>
            <a:picLocks noChangeAspect="1"/>
          </p:cNvPicPr>
          <p:nvPr/>
        </p:nvPicPr>
        <p:blipFill>
          <a:blip r:embed="rId6">
            <a:extLst>
              <a:ext uri="{BEBA8EAE-BF5A-486C-A8C5-ECC9F3942E4B}">
                <a14:imgProps xmlns:a14="http://schemas.microsoft.com/office/drawing/2010/main">
                  <a14:imgLayer r:embed="rId7">
                    <a14:imgEffect>
                      <a14:saturation sat="400000"/>
                    </a14:imgEffect>
                    <a14:imgEffect>
                      <a14:brightnessContrast bright="33000"/>
                    </a14:imgEffect>
                  </a14:imgLayer>
                </a14:imgProps>
              </a:ext>
            </a:extLst>
          </a:blip>
          <a:srcRect/>
          <a:stretch/>
        </p:blipFill>
        <p:spPr>
          <a:xfrm>
            <a:off x="6555694" y="1399851"/>
            <a:ext cx="3558827" cy="3813635"/>
          </a:xfrm>
          <a:prstGeom prst="rect">
            <a:avLst/>
          </a:prstGeom>
          <a:ln>
            <a:noFill/>
          </a:ln>
          <a:effectLst>
            <a:glow>
              <a:schemeClr val="accent1">
                <a:alpha val="40000"/>
              </a:schemeClr>
            </a:glow>
          </a:effectLst>
        </p:spPr>
      </p:pic>
    </p:spTree>
    <p:extLst>
      <p:ext uri="{BB962C8B-B14F-4D97-AF65-F5344CB8AC3E}">
        <p14:creationId xmlns:p14="http://schemas.microsoft.com/office/powerpoint/2010/main" val="3142927845"/>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Vorgehen - schritte</a:t>
            </a:r>
          </a:p>
        </p:txBody>
      </p:sp>
      <p:sp>
        <p:nvSpPr>
          <p:cNvPr id="3" name="Inhaltsplatzhalter 2">
            <a:extLst>
              <a:ext uri="{FF2B5EF4-FFF2-40B4-BE49-F238E27FC236}">
                <a16:creationId xmlns:a16="http://schemas.microsoft.com/office/drawing/2014/main" id="{F552C6DB-BEAE-436F-9124-E7C0D0B24F7C}"/>
              </a:ext>
            </a:extLst>
          </p:cNvPr>
          <p:cNvSpPr>
            <a:spLocks noGrp="1"/>
          </p:cNvSpPr>
          <p:nvPr>
            <p:ph idx="1"/>
          </p:nvPr>
        </p:nvSpPr>
        <p:spPr/>
        <p:txBody>
          <a:bodyPr anchor="t"/>
          <a:lstStyle/>
          <a:p>
            <a:r>
              <a:rPr lang="de-CH" sz="2400" dirty="0"/>
              <a:t>Datenwahl/-berechnung</a:t>
            </a:r>
          </a:p>
          <a:p>
            <a:r>
              <a:rPr lang="de-CH" sz="2400" dirty="0"/>
              <a:t>Bestimmung der Zeichnungsebene</a:t>
            </a:r>
          </a:p>
          <a:p>
            <a:r>
              <a:rPr lang="de-CH" sz="2400" dirty="0"/>
              <a:t>Relevanz der Geschwindigkeit der Gestirne</a:t>
            </a:r>
          </a:p>
          <a:p>
            <a:r>
              <a:rPr lang="de-CH" sz="2400" dirty="0"/>
              <a:t>Positionsbestimmung im Koordinatensystem</a:t>
            </a:r>
          </a:p>
          <a:p>
            <a:r>
              <a:rPr lang="de-CH" sz="2400" dirty="0"/>
              <a:t>Planetenkombinationseinstellungen</a:t>
            </a:r>
          </a:p>
          <a:p>
            <a:endParaRPr lang="de-CH" dirty="0"/>
          </a:p>
        </p:txBody>
      </p:sp>
    </p:spTree>
    <p:extLst>
      <p:ext uri="{BB962C8B-B14F-4D97-AF65-F5344CB8AC3E}">
        <p14:creationId xmlns:p14="http://schemas.microsoft.com/office/powerpoint/2010/main" val="69398652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Vorgehen - Daten</a:t>
            </a:r>
          </a:p>
        </p:txBody>
      </p:sp>
      <p:graphicFrame>
        <p:nvGraphicFramePr>
          <p:cNvPr id="4" name="Tabelle 3">
            <a:extLst>
              <a:ext uri="{FF2B5EF4-FFF2-40B4-BE49-F238E27FC236}">
                <a16:creationId xmlns:a16="http://schemas.microsoft.com/office/drawing/2014/main" id="{ADD90D0F-84B3-42F6-8607-711167D934B2}"/>
              </a:ext>
            </a:extLst>
          </p:cNvPr>
          <p:cNvGraphicFramePr>
            <a:graphicFrameLocks noGrp="1"/>
          </p:cNvGraphicFramePr>
          <p:nvPr>
            <p:extLst>
              <p:ext uri="{D42A27DB-BD31-4B8C-83A1-F6EECF244321}">
                <p14:modId xmlns:p14="http://schemas.microsoft.com/office/powerpoint/2010/main" val="1090985544"/>
              </p:ext>
            </p:extLst>
          </p:nvPr>
        </p:nvGraphicFramePr>
        <p:xfrm>
          <a:off x="995510" y="1890150"/>
          <a:ext cx="8748986" cy="3168961"/>
        </p:xfrm>
        <a:graphic>
          <a:graphicData uri="http://schemas.openxmlformats.org/drawingml/2006/table">
            <a:tbl>
              <a:tblPr firstRow="1" firstCol="1" bandRow="1"/>
              <a:tblGrid>
                <a:gridCol w="886142">
                  <a:extLst>
                    <a:ext uri="{9D8B030D-6E8A-4147-A177-3AD203B41FA5}">
                      <a16:colId xmlns:a16="http://schemas.microsoft.com/office/drawing/2014/main" val="3317770923"/>
                    </a:ext>
                  </a:extLst>
                </a:gridCol>
                <a:gridCol w="1162788">
                  <a:extLst>
                    <a:ext uri="{9D8B030D-6E8A-4147-A177-3AD203B41FA5}">
                      <a16:colId xmlns:a16="http://schemas.microsoft.com/office/drawing/2014/main" val="1292995754"/>
                    </a:ext>
                  </a:extLst>
                </a:gridCol>
                <a:gridCol w="1368206">
                  <a:extLst>
                    <a:ext uri="{9D8B030D-6E8A-4147-A177-3AD203B41FA5}">
                      <a16:colId xmlns:a16="http://schemas.microsoft.com/office/drawing/2014/main" val="3663799204"/>
                    </a:ext>
                  </a:extLst>
                </a:gridCol>
                <a:gridCol w="1100743">
                  <a:extLst>
                    <a:ext uri="{9D8B030D-6E8A-4147-A177-3AD203B41FA5}">
                      <a16:colId xmlns:a16="http://schemas.microsoft.com/office/drawing/2014/main" val="4286689856"/>
                    </a:ext>
                  </a:extLst>
                </a:gridCol>
                <a:gridCol w="957841">
                  <a:extLst>
                    <a:ext uri="{9D8B030D-6E8A-4147-A177-3AD203B41FA5}">
                      <a16:colId xmlns:a16="http://schemas.microsoft.com/office/drawing/2014/main" val="1921358872"/>
                    </a:ext>
                  </a:extLst>
                </a:gridCol>
                <a:gridCol w="1636633">
                  <a:extLst>
                    <a:ext uri="{9D8B030D-6E8A-4147-A177-3AD203B41FA5}">
                      <a16:colId xmlns:a16="http://schemas.microsoft.com/office/drawing/2014/main" val="3828056150"/>
                    </a:ext>
                  </a:extLst>
                </a:gridCol>
                <a:gridCol w="1636633">
                  <a:extLst>
                    <a:ext uri="{9D8B030D-6E8A-4147-A177-3AD203B41FA5}">
                      <a16:colId xmlns:a16="http://schemas.microsoft.com/office/drawing/2014/main" val="1849542306"/>
                    </a:ext>
                  </a:extLst>
                </a:gridCol>
              </a:tblGrid>
              <a:tr h="1075849">
                <a:tc>
                  <a:txBody>
                    <a:bodyPr/>
                    <a:lstStyle/>
                    <a:p>
                      <a:pPr algn="just">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Planet bzw. </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Gestirn</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Umlaufzeit</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in Tagen</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Numerische </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Exzentrizität der Umlaufbahn</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effectLst/>
                          <a:latin typeface="Calibri" panose="020F0502020204030204" pitchFamily="34" charset="0"/>
                          <a:ea typeface="Calibri" panose="020F0502020204030204" pitchFamily="34" charset="0"/>
                          <a:cs typeface="Times New Roman" panose="02020603050405020304" pitchFamily="18" charset="0"/>
                        </a:rPr>
                        <a:t>Perihel in [x10</a:t>
                      </a:r>
                      <a:r>
                        <a:rPr lang="de-CH" sz="1600" b="1" baseline="30000">
                          <a:effectLst/>
                          <a:latin typeface="Calibri" panose="020F0502020204030204" pitchFamily="34" charset="0"/>
                          <a:ea typeface="Calibri" panose="020F0502020204030204" pitchFamily="34" charset="0"/>
                          <a:cs typeface="Times New Roman" panose="02020603050405020304" pitchFamily="18" charset="0"/>
                        </a:rPr>
                        <a:t>6</a:t>
                      </a:r>
                      <a:r>
                        <a:rPr lang="de-CH" sz="1600" b="1">
                          <a:effectLst/>
                          <a:latin typeface="Calibri" panose="020F0502020204030204" pitchFamily="34" charset="0"/>
                          <a:ea typeface="Calibri" panose="020F0502020204030204" pitchFamily="34" charset="0"/>
                          <a:cs typeface="Times New Roman" panose="02020603050405020304" pitchFamily="18" charset="0"/>
                        </a:rPr>
                        <a:t> km]</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Aphel in [x10</a:t>
                      </a:r>
                      <a:r>
                        <a:rPr lang="de-CH" sz="1600" b="1" baseline="30000" dirty="0">
                          <a:effectLst/>
                          <a:latin typeface="Calibri" panose="020F0502020204030204" pitchFamily="34" charset="0"/>
                          <a:ea typeface="Calibri" panose="020F0502020204030204" pitchFamily="34" charset="0"/>
                          <a:cs typeface="Times New Roman" panose="02020603050405020304" pitchFamily="18" charset="0"/>
                        </a:rPr>
                        <a:t>6</a:t>
                      </a:r>
                      <a:r>
                        <a:rPr lang="de-CH" sz="1600" b="1" dirty="0">
                          <a:effectLst/>
                          <a:latin typeface="Calibri" panose="020F0502020204030204" pitchFamily="34" charset="0"/>
                          <a:ea typeface="Calibri" panose="020F0502020204030204" pitchFamily="34" charset="0"/>
                          <a:cs typeface="Times New Roman" panose="02020603050405020304" pitchFamily="18" charset="0"/>
                        </a:rPr>
                        <a:t> km]</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Grosser</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dirty="0">
                          <a:effectLst/>
                          <a:latin typeface="Calibri" panose="020F0502020204030204" pitchFamily="34" charset="0"/>
                          <a:ea typeface="Calibri" panose="020F0502020204030204" pitchFamily="34" charset="0"/>
                          <a:cs typeface="Times New Roman" panose="02020603050405020304" pitchFamily="18" charset="0"/>
                        </a:rPr>
                        <a:t>Ellipsenradius a in [x10</a:t>
                      </a:r>
                      <a:r>
                        <a:rPr lang="de-CH" sz="1600" b="1" baseline="30000" dirty="0">
                          <a:effectLst/>
                          <a:latin typeface="Calibri" panose="020F0502020204030204" pitchFamily="34" charset="0"/>
                          <a:ea typeface="Calibri" panose="020F0502020204030204" pitchFamily="34" charset="0"/>
                          <a:cs typeface="Times New Roman" panose="02020603050405020304" pitchFamily="18" charset="0"/>
                        </a:rPr>
                        <a:t>6</a:t>
                      </a:r>
                      <a:r>
                        <a:rPr lang="de-CH" sz="1600" b="1" dirty="0">
                          <a:effectLst/>
                          <a:latin typeface="Calibri" panose="020F0502020204030204" pitchFamily="34" charset="0"/>
                          <a:ea typeface="Calibri" panose="020F0502020204030204" pitchFamily="34" charset="0"/>
                          <a:cs typeface="Times New Roman" panose="02020603050405020304" pitchFamily="18" charset="0"/>
                        </a:rPr>
                        <a:t> km]</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Kleiner</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7000"/>
                        </a:lnSpc>
                        <a:spcAft>
                          <a:spcPts val="0"/>
                        </a:spcAft>
                      </a:pP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Ellipsenradius b in [x10</a:t>
                      </a:r>
                      <a:r>
                        <a:rPr lang="de-CH" sz="1600" b="1" baseline="30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a:t>
                      </a:r>
                      <a:r>
                        <a:rPr lang="de-CH" sz="16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km]</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2755644880"/>
                  </a:ext>
                </a:extLst>
              </a:tr>
              <a:tr h="262623">
                <a:tc>
                  <a:txBody>
                    <a:bodyPr/>
                    <a:lstStyle/>
                    <a:p>
                      <a:pPr algn="just">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Merkur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87.969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0.2056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46.00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69.82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effectLst/>
                          <a:latin typeface="Calibri" panose="020F0502020204030204" pitchFamily="34" charset="0"/>
                          <a:ea typeface="Calibri" panose="020F0502020204030204" pitchFamily="34" charset="0"/>
                          <a:cs typeface="Times New Roman" panose="02020603050405020304" pitchFamily="18" charset="0"/>
                        </a:rPr>
                        <a:t>57.91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56.67</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440059416"/>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Venus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224.701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0.0067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107.48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108.94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108.21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108.21</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95401080"/>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Erde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365.256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0.0167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147.09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152.10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149.60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149.58</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3201528749"/>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Mars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686.980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0.0935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206.62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249.23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227.92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226.92</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730915007"/>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Jupiter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4‘332.589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0.0489</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740.52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816.62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778.57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777.64</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346097007"/>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Saturn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10‘759.22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0.0565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1’352.55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1’514.50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1’433.53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1’431.24</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746200271"/>
                  </a:ext>
                </a:extLst>
              </a:tr>
              <a:tr h="25987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Uranus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30‘685.4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0.0457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2’741.30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3’003.62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2’872.46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2869.46</a:t>
                      </a:r>
                      <a:endParaRPr lang="de-CH"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42153834"/>
                  </a:ext>
                </a:extLst>
              </a:tr>
              <a:tr h="271227">
                <a:tc>
                  <a:txBody>
                    <a:bodyPr/>
                    <a:lstStyle/>
                    <a:p>
                      <a:pPr algn="just">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Neptun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60‘189.0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0.0113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4’444.45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4’545.67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a:effectLst/>
                          <a:latin typeface="Calibri" panose="020F0502020204030204" pitchFamily="34" charset="0"/>
                          <a:ea typeface="Calibri" panose="020F0502020204030204" pitchFamily="34" charset="0"/>
                          <a:cs typeface="Times New Roman" panose="02020603050405020304" pitchFamily="18" charset="0"/>
                        </a:rPr>
                        <a:t>4’495.06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de-CH" sz="16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4494.77</a:t>
                      </a:r>
                      <a:endParaRPr lang="de-CH"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a16="http://schemas.microsoft.com/office/drawing/2014/main" val="1004877417"/>
                  </a:ext>
                </a:extLst>
              </a:tr>
            </a:tbl>
          </a:graphicData>
        </a:graphic>
      </p:graphicFrame>
      <p:sp>
        <p:nvSpPr>
          <p:cNvPr id="5" name="Rectangle 1">
            <a:extLst>
              <a:ext uri="{FF2B5EF4-FFF2-40B4-BE49-F238E27FC236}">
                <a16:creationId xmlns:a16="http://schemas.microsoft.com/office/drawing/2014/main" id="{32A6B1A2-E994-4B77-88C6-CF9EB291424D}"/>
              </a:ext>
            </a:extLst>
          </p:cNvPr>
          <p:cNvSpPr>
            <a:spLocks noChangeArrowheads="1"/>
          </p:cNvSpPr>
          <p:nvPr/>
        </p:nvSpPr>
        <p:spPr bwMode="auto">
          <a:xfrm>
            <a:off x="995510" y="181623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CH" altLang="de-DE" sz="900" b="0" i="1" u="none" strike="noStrike" cap="none" normalizeH="0" baseline="0" dirty="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a:t>
            </a:r>
            <a:r>
              <a:rPr kumimoji="0" lang="de-CH" altLang="de-DE" sz="900" b="0" i="1" u="none" strike="noStrike" cap="none" normalizeH="0" baseline="0" dirty="0" bmk="">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abelle </a:t>
            </a:r>
            <a:r>
              <a:rPr kumimoji="0" lang="de-CH" altLang="de-DE" sz="900" b="0" i="1" u="none" strike="noStrike" cap="none" normalizeH="0" baseline="0" dirty="0" bmk="_Toc25832588">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2; Planetendaten der NASA sowie eigene Berechnungen grün hinterlegt</a:t>
            </a:r>
            <a:endParaRPr kumimoji="0" lang="de-CH" altLang="de-DE"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de-CH" altLang="de-DE" sz="1800" b="0" i="0" u="none" strike="noStrike" cap="none" normalizeH="0" baseline="0" dirty="0">
                <a:ln>
                  <a:noFill/>
                </a:ln>
                <a:solidFill>
                  <a:schemeClr val="tx1"/>
                </a:solidFill>
                <a:effectLst/>
                <a:latin typeface="Arial" panose="020B0604020202020204" pitchFamily="34" charset="0"/>
              </a:rPr>
            </a:br>
            <a:endParaRPr kumimoji="0" lang="de-CH" altLang="de-DE"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95168659-70E7-4E5D-8FE9-EE47DBB8E728}"/>
                  </a:ext>
                </a:extLst>
              </p:cNvPr>
              <p:cNvSpPr txBox="1"/>
              <p:nvPr/>
            </p:nvSpPr>
            <p:spPr>
              <a:xfrm>
                <a:off x="3644306" y="5715588"/>
                <a:ext cx="2043873" cy="4412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CH" i="1">
                          <a:latin typeface="Cambria Math" panose="02040503050406030204" pitchFamily="18" charset="0"/>
                        </a:rPr>
                        <m:t>𝑏</m:t>
                      </m:r>
                      <m:r>
                        <a:rPr lang="de-CH">
                          <a:latin typeface="Cambria Math" panose="02040503050406030204" pitchFamily="18" charset="0"/>
                        </a:rPr>
                        <m:t>=</m:t>
                      </m:r>
                      <m:r>
                        <m:rPr>
                          <m:sty m:val="p"/>
                        </m:rPr>
                        <a:rPr lang="de-CH">
                          <a:latin typeface="Cambria Math" panose="02040503050406030204" pitchFamily="18" charset="0"/>
                        </a:rPr>
                        <m:t>a</m:t>
                      </m:r>
                      <m:r>
                        <a:rPr lang="de-CH">
                          <a:latin typeface="Cambria Math" panose="02040503050406030204" pitchFamily="18" charset="0"/>
                        </a:rPr>
                        <m:t> </m:t>
                      </m:r>
                      <m:rad>
                        <m:radPr>
                          <m:degHide m:val="on"/>
                          <m:ctrlPr>
                            <a:rPr lang="de-CH" i="1">
                              <a:latin typeface="Cambria Math" panose="02040503050406030204" pitchFamily="18" charset="0"/>
                            </a:rPr>
                          </m:ctrlPr>
                        </m:radPr>
                        <m:deg/>
                        <m:e>
                          <m:r>
                            <a:rPr lang="de-CH">
                              <a:latin typeface="Cambria Math" panose="02040503050406030204" pitchFamily="18" charset="0"/>
                            </a:rPr>
                            <m:t>1</m:t>
                          </m:r>
                          <m:r>
                            <a:rPr lang="de-CH" i="1">
                              <a:latin typeface="Cambria Math" panose="02040503050406030204" pitchFamily="18" charset="0"/>
                            </a:rPr>
                            <m:t>−</m:t>
                          </m:r>
                          <m:sSup>
                            <m:sSupPr>
                              <m:ctrlPr>
                                <a:rPr lang="de-CH" i="1">
                                  <a:latin typeface="Cambria Math" panose="02040503050406030204" pitchFamily="18" charset="0"/>
                                </a:rPr>
                              </m:ctrlPr>
                            </m:sSupPr>
                            <m:e>
                              <m:r>
                                <m:rPr>
                                  <m:sty m:val="p"/>
                                </m:rPr>
                                <a:rPr lang="de-CH">
                                  <a:latin typeface="Cambria Math" panose="02040503050406030204" pitchFamily="18" charset="0"/>
                                </a:rPr>
                                <m:t>e</m:t>
                              </m:r>
                            </m:e>
                            <m:sup>
                              <m:r>
                                <a:rPr lang="de-CH">
                                  <a:latin typeface="Cambria Math" panose="02040503050406030204" pitchFamily="18" charset="0"/>
                                </a:rPr>
                                <m:t>2</m:t>
                              </m:r>
                            </m:sup>
                          </m:sSup>
                        </m:e>
                      </m:rad>
                    </m:oMath>
                  </m:oMathPara>
                </a14:m>
                <a:endParaRPr lang="de-CH" dirty="0"/>
              </a:p>
            </p:txBody>
          </p:sp>
        </mc:Choice>
        <mc:Fallback xmlns="">
          <p:sp>
            <p:nvSpPr>
              <p:cNvPr id="8" name="Textfeld 7">
                <a:extLst>
                  <a:ext uri="{FF2B5EF4-FFF2-40B4-BE49-F238E27FC236}">
                    <a16:creationId xmlns:a16="http://schemas.microsoft.com/office/drawing/2014/main" id="{95168659-70E7-4E5D-8FE9-EE47DBB8E728}"/>
                  </a:ext>
                </a:extLst>
              </p:cNvPr>
              <p:cNvSpPr txBox="1">
                <a:spLocks noRot="1" noChangeAspect="1" noMove="1" noResize="1" noEditPoints="1" noAdjustHandles="1" noChangeArrowheads="1" noChangeShapeType="1" noTextEdit="1"/>
              </p:cNvSpPr>
              <p:nvPr/>
            </p:nvSpPr>
            <p:spPr>
              <a:xfrm>
                <a:off x="3644306" y="5715588"/>
                <a:ext cx="2043873" cy="441275"/>
              </a:xfrm>
              <a:prstGeom prst="rect">
                <a:avLst/>
              </a:prstGeom>
              <a:blipFill>
                <a:blip r:embed="rId3"/>
                <a:stretch>
                  <a:fillRect/>
                </a:stretch>
              </a:blipFill>
            </p:spPr>
            <p:txBody>
              <a:bodyPr/>
              <a:lstStyle/>
              <a:p>
                <a:r>
                  <a:rPr lang="de-CH">
                    <a:noFill/>
                  </a:rPr>
                  <a:t> </a:t>
                </a:r>
              </a:p>
            </p:txBody>
          </p:sp>
        </mc:Fallback>
      </mc:AlternateContent>
      <p:sp>
        <p:nvSpPr>
          <p:cNvPr id="9" name="Textfeld 8">
            <a:extLst>
              <a:ext uri="{FF2B5EF4-FFF2-40B4-BE49-F238E27FC236}">
                <a16:creationId xmlns:a16="http://schemas.microsoft.com/office/drawing/2014/main" id="{B0CDE0BB-E403-43F5-A5A0-A8A1DBE22EB9}"/>
              </a:ext>
            </a:extLst>
          </p:cNvPr>
          <p:cNvSpPr txBox="1"/>
          <p:nvPr/>
        </p:nvSpPr>
        <p:spPr>
          <a:xfrm>
            <a:off x="995510" y="5751560"/>
            <a:ext cx="2648796" cy="369332"/>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de-CH" dirty="0">
                <a:solidFill>
                  <a:schemeClr val="tx1"/>
                </a:solidFill>
              </a:rPr>
              <a:t>Formel für Ellipsenseite b:</a:t>
            </a:r>
          </a:p>
        </p:txBody>
      </p:sp>
    </p:spTree>
    <p:extLst>
      <p:ext uri="{BB962C8B-B14F-4D97-AF65-F5344CB8AC3E}">
        <p14:creationId xmlns:p14="http://schemas.microsoft.com/office/powerpoint/2010/main" val="3913698132"/>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D71123-5F14-49A7-B078-4563767C3731}"/>
              </a:ext>
            </a:extLst>
          </p:cNvPr>
          <p:cNvSpPr>
            <a:spLocks noGrp="1"/>
          </p:cNvSpPr>
          <p:nvPr>
            <p:ph type="title"/>
          </p:nvPr>
        </p:nvSpPr>
        <p:spPr>
          <a:xfrm>
            <a:off x="648000" y="324000"/>
            <a:ext cx="10131425" cy="1456267"/>
          </a:xfrm>
        </p:spPr>
        <p:txBody>
          <a:bodyPr/>
          <a:lstStyle/>
          <a:p>
            <a:r>
              <a:rPr lang="de-CH" dirty="0"/>
              <a:t>Vorgehen - Zeichnungsebene</a:t>
            </a:r>
          </a:p>
        </p:txBody>
      </p:sp>
      <p:sp>
        <p:nvSpPr>
          <p:cNvPr id="6" name="Textfeld 5">
            <a:extLst>
              <a:ext uri="{FF2B5EF4-FFF2-40B4-BE49-F238E27FC236}">
                <a16:creationId xmlns:a16="http://schemas.microsoft.com/office/drawing/2014/main" id="{45F752CA-7E06-4D0F-B545-4FB350F902C2}"/>
              </a:ext>
            </a:extLst>
          </p:cNvPr>
          <p:cNvSpPr txBox="1"/>
          <p:nvPr/>
        </p:nvSpPr>
        <p:spPr>
          <a:xfrm>
            <a:off x="173655" y="6391701"/>
            <a:ext cx="2388870" cy="338554"/>
          </a:xfrm>
          <a:prstGeom prst="rect">
            <a:avLst/>
          </a:prstGeom>
          <a:noFill/>
        </p:spPr>
        <p:txBody>
          <a:bodyPr wrap="square" rtlCol="0">
            <a:spAutoFit/>
          </a:bodyPr>
          <a:lstStyle/>
          <a:p>
            <a:r>
              <a:rPr lang="de-CH" sz="1600" dirty="0"/>
              <a:t>3D Solar System Model:</a:t>
            </a:r>
          </a:p>
        </p:txBody>
      </p:sp>
      <p:sp>
        <p:nvSpPr>
          <p:cNvPr id="7" name="Inhaltsplatzhalter 2">
            <a:extLst>
              <a:ext uri="{FF2B5EF4-FFF2-40B4-BE49-F238E27FC236}">
                <a16:creationId xmlns:a16="http://schemas.microsoft.com/office/drawing/2014/main" id="{5F5D29F0-C6D0-41E1-A47F-C3A5AC2023B5}"/>
              </a:ext>
            </a:extLst>
          </p:cNvPr>
          <p:cNvSpPr txBox="1">
            <a:spLocks/>
          </p:cNvSpPr>
          <p:nvPr/>
        </p:nvSpPr>
        <p:spPr>
          <a:xfrm>
            <a:off x="2375412" y="6366827"/>
            <a:ext cx="4203276" cy="3883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de-CH" sz="1600" dirty="0">
                <a:hlinkClick r:id="rId3"/>
              </a:rPr>
              <a:t>https://theskylive.com/3dsolarsystem</a:t>
            </a:r>
            <a:endParaRPr lang="de-CH" sz="1600" dirty="0"/>
          </a:p>
          <a:p>
            <a:pPr marL="0" indent="0">
              <a:buFont typeface="Wingdings 3" charset="2"/>
              <a:buNone/>
            </a:pPr>
            <a:endParaRPr lang="de-CH" sz="1600" dirty="0"/>
          </a:p>
        </p:txBody>
      </p:sp>
      <p:pic>
        <p:nvPicPr>
          <p:cNvPr id="9" name="Grafik 8">
            <a:extLst>
              <a:ext uri="{FF2B5EF4-FFF2-40B4-BE49-F238E27FC236}">
                <a16:creationId xmlns:a16="http://schemas.microsoft.com/office/drawing/2014/main" id="{49BFDD8C-0FF7-4DAF-AF0B-B67DE640D822}"/>
              </a:ext>
            </a:extLst>
          </p:cNvPr>
          <p:cNvPicPr>
            <a:picLocks noChangeAspect="1"/>
          </p:cNvPicPr>
          <p:nvPr/>
        </p:nvPicPr>
        <p:blipFill rotWithShape="1">
          <a:blip r:embed="rId4"/>
          <a:srcRect l="36094" t="15362" r="32500" b="18966"/>
          <a:stretch/>
        </p:blipFill>
        <p:spPr>
          <a:xfrm>
            <a:off x="648000" y="1930401"/>
            <a:ext cx="3829050" cy="3749041"/>
          </a:xfrm>
          <a:prstGeom prst="rect">
            <a:avLst/>
          </a:prstGeom>
        </p:spPr>
      </p:pic>
      <p:pic>
        <p:nvPicPr>
          <p:cNvPr id="10" name="Grafik 9">
            <a:extLst>
              <a:ext uri="{FF2B5EF4-FFF2-40B4-BE49-F238E27FC236}">
                <a16:creationId xmlns:a16="http://schemas.microsoft.com/office/drawing/2014/main" id="{EBA440E4-8C63-4398-B2C4-C1F9ECCA21F8}"/>
              </a:ext>
            </a:extLst>
          </p:cNvPr>
          <p:cNvPicPr>
            <a:picLocks noChangeAspect="1"/>
          </p:cNvPicPr>
          <p:nvPr/>
        </p:nvPicPr>
        <p:blipFill rotWithShape="1">
          <a:blip r:embed="rId5"/>
          <a:srcRect l="27844" t="32513" r="18250" b="30422"/>
          <a:stretch/>
        </p:blipFill>
        <p:spPr>
          <a:xfrm>
            <a:off x="4781358" y="2690495"/>
            <a:ext cx="6572250" cy="2228851"/>
          </a:xfrm>
          <a:prstGeom prst="rect">
            <a:avLst/>
          </a:prstGeom>
        </p:spPr>
      </p:pic>
      <p:sp>
        <p:nvSpPr>
          <p:cNvPr id="11" name="Textfeld 10">
            <a:extLst>
              <a:ext uri="{FF2B5EF4-FFF2-40B4-BE49-F238E27FC236}">
                <a16:creationId xmlns:a16="http://schemas.microsoft.com/office/drawing/2014/main" id="{C6D5A5A6-83F2-470D-B221-F67F702E632D}"/>
              </a:ext>
            </a:extLst>
          </p:cNvPr>
          <p:cNvSpPr txBox="1"/>
          <p:nvPr/>
        </p:nvSpPr>
        <p:spPr>
          <a:xfrm>
            <a:off x="648000" y="1554480"/>
            <a:ext cx="1165860" cy="375921"/>
          </a:xfrm>
          <a:prstGeom prst="rect">
            <a:avLst/>
          </a:prstGeom>
          <a:noFill/>
        </p:spPr>
        <p:txBody>
          <a:bodyPr wrap="square" rtlCol="0">
            <a:spAutoFit/>
          </a:bodyPr>
          <a:lstStyle/>
          <a:p>
            <a:r>
              <a:rPr lang="de-CH" dirty="0"/>
              <a:t>Top </a:t>
            </a:r>
            <a:r>
              <a:rPr lang="de-CH" dirty="0" err="1"/>
              <a:t>view</a:t>
            </a:r>
            <a:endParaRPr lang="de-CH" dirty="0"/>
          </a:p>
        </p:txBody>
      </p:sp>
      <p:sp>
        <p:nvSpPr>
          <p:cNvPr id="12" name="Textfeld 11">
            <a:extLst>
              <a:ext uri="{FF2B5EF4-FFF2-40B4-BE49-F238E27FC236}">
                <a16:creationId xmlns:a16="http://schemas.microsoft.com/office/drawing/2014/main" id="{6FF2FC00-A7C9-4035-826E-7B785D4FB27E}"/>
              </a:ext>
            </a:extLst>
          </p:cNvPr>
          <p:cNvSpPr txBox="1"/>
          <p:nvPr/>
        </p:nvSpPr>
        <p:spPr>
          <a:xfrm>
            <a:off x="4781357" y="2313305"/>
            <a:ext cx="1653309" cy="369332"/>
          </a:xfrm>
          <a:prstGeom prst="rect">
            <a:avLst/>
          </a:prstGeom>
          <a:noFill/>
        </p:spPr>
        <p:txBody>
          <a:bodyPr wrap="square" rtlCol="0">
            <a:spAutoFit/>
          </a:bodyPr>
          <a:lstStyle/>
          <a:p>
            <a:r>
              <a:rPr lang="de-CH" dirty="0"/>
              <a:t>Side </a:t>
            </a:r>
            <a:r>
              <a:rPr lang="de-CH" dirty="0" err="1"/>
              <a:t>view</a:t>
            </a:r>
            <a:endParaRPr lang="de-CH" dirty="0"/>
          </a:p>
        </p:txBody>
      </p:sp>
    </p:spTree>
    <p:extLst>
      <p:ext uri="{BB962C8B-B14F-4D97-AF65-F5344CB8AC3E}">
        <p14:creationId xmlns:p14="http://schemas.microsoft.com/office/powerpoint/2010/main" val="524225458"/>
      </p:ext>
    </p:extLst>
  </p:cSld>
  <p:clrMapOvr>
    <a:masterClrMapping/>
  </p:clrMapOvr>
  <mc:AlternateContent xmlns:mc="http://schemas.openxmlformats.org/markup-compatibility/2006" xmlns:p14="http://schemas.microsoft.com/office/powerpoint/2010/main">
    <mc:Choice Requires="p14">
      <p:transition spd="slow">
        <p14:prism/>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immel">
  <a:themeElements>
    <a:clrScheme name="Benutzerdefiniert 4">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Himme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imme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1384</Words>
  <Application>Microsoft Office PowerPoint</Application>
  <PresentationFormat>Breitbild</PresentationFormat>
  <Paragraphs>444</Paragraphs>
  <Slides>25</Slides>
  <Notes>24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25</vt:i4>
      </vt:variant>
    </vt:vector>
  </HeadingPairs>
  <TitlesOfParts>
    <vt:vector size="31" baseType="lpstr">
      <vt:lpstr>Arial</vt:lpstr>
      <vt:lpstr>Calibri</vt:lpstr>
      <vt:lpstr>Calibri Light</vt:lpstr>
      <vt:lpstr>Cambria Math</vt:lpstr>
      <vt:lpstr>Wingdings 3</vt:lpstr>
      <vt:lpstr>Himmel</vt:lpstr>
      <vt:lpstr>Keplers Sphärengeometrie</vt:lpstr>
      <vt:lpstr>Inhaltsverzeichnis</vt:lpstr>
      <vt:lpstr>Einleitung</vt:lpstr>
      <vt:lpstr>Einleitung</vt:lpstr>
      <vt:lpstr>Theoretische Grundlagen</vt:lpstr>
      <vt:lpstr>Theoretische Grundlagen</vt:lpstr>
      <vt:lpstr>Vorgehen - schritte</vt:lpstr>
      <vt:lpstr>Vorgehen - Daten</vt:lpstr>
      <vt:lpstr>Vorgehen - Zeichnungsebene</vt:lpstr>
      <vt:lpstr>Vorgehen - Zeichnungsebene</vt:lpstr>
      <vt:lpstr>Vorgehen – Geschwindigkeit der Gestirne </vt:lpstr>
      <vt:lpstr>Vorgehen – Position im Koordinatensystem</vt:lpstr>
      <vt:lpstr>Vorgehen – Planetenkombinationseinstellungen</vt:lpstr>
      <vt:lpstr>Programm</vt:lpstr>
      <vt:lpstr>Interpretation der Bilder</vt:lpstr>
      <vt:lpstr>Interpretation der Bilder</vt:lpstr>
      <vt:lpstr>Interpretation der Bilder</vt:lpstr>
      <vt:lpstr>Interpretation der Bilder</vt:lpstr>
      <vt:lpstr>Schlussfolgerung</vt:lpstr>
      <vt:lpstr>Fragen</vt:lpstr>
      <vt:lpstr>Dank</vt:lpstr>
      <vt:lpstr>Vielen Dank für Ihre Aufmerksamkeit !</vt:lpstr>
      <vt:lpstr>Quellen</vt:lpstr>
      <vt:lpstr>Zusatzfolien – Ellipsengeometrie</vt:lpstr>
      <vt:lpstr>Zusatzfolien – 2. Keplersche Gesetz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Keplers Sphärengeometrie</dc:title>
  <dc:creator>Michael Voemel</dc:creator>
  <cp:lastModifiedBy>Michael Voemel</cp:lastModifiedBy>
  <cp:revision>76</cp:revision>
  <dcterms:created xsi:type="dcterms:W3CDTF">2020-02-05T19:28:54Z</dcterms:created>
  <dcterms:modified xsi:type="dcterms:W3CDTF">2020-02-07T14:17:00Z</dcterms:modified>
</cp:coreProperties>
</file>